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62" d="100"/>
          <a:sy n="62" d="100"/>
        </p:scale>
        <p:origin x="6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5" name="Shape 35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AB11"/>
              </a:gs>
              <a:gs pos="81509">
                <a:srgbClr val="FCD36B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" name="Auteur et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0932961"/>
            <a:ext cx="21971003" cy="1563880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4500"/>
            </a:lvl1pPr>
          </a:lstStyle>
          <a:p>
            <a:r>
              <a:t>Auteur et date</a:t>
            </a:r>
          </a:p>
        </p:txBody>
      </p:sp>
      <p:sp>
        <p:nvSpPr>
          <p:cNvPr id="13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 algn="ctr">
              <a:defRPr sz="11600" b="0" spc="-232"/>
            </a:lvl1pPr>
          </a:lstStyle>
          <a:p>
            <a:r>
              <a:t>Titre de la présentation</a:t>
            </a:r>
          </a:p>
        </p:txBody>
      </p:sp>
      <p:sp>
        <p:nvSpPr>
          <p:cNvPr id="14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Sous-titre de la présentation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6" name="250px-CEA_logotype2012.png" descr="250px-CEA_logotype2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99" y="307867"/>
            <a:ext cx="1451218" cy="1184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LDE3.png" descr="LD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38" y="211231"/>
            <a:ext cx="1063554" cy="1377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path2025.png" descr="path20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AB11"/>
              </a:gs>
              <a:gs pos="81509">
                <a:srgbClr val="FCD36B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9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1952" y="183382"/>
            <a:ext cx="18432860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10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30887" y="12932155"/>
            <a:ext cx="509729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11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Rectangle"/>
          <p:cNvSpPr/>
          <p:nvPr/>
        </p:nvSpPr>
        <p:spPr>
          <a:xfrm>
            <a:off x="0" y="3352800"/>
            <a:ext cx="24384000" cy="1901528"/>
          </a:xfrm>
          <a:prstGeom prst="rect">
            <a:avLst/>
          </a:prstGeom>
          <a:gradFill>
            <a:gsLst>
              <a:gs pos="0">
                <a:srgbClr val="41A46E"/>
              </a:gs>
              <a:gs pos="81509">
                <a:srgbClr val="7ED17E"/>
              </a:gs>
              <a:gs pos="100000">
                <a:srgbClr val="BBFF8E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3" name="Rectangle"/>
          <p:cNvSpPr/>
          <p:nvPr/>
        </p:nvSpPr>
        <p:spPr>
          <a:xfrm>
            <a:off x="0" y="6210300"/>
            <a:ext cx="24384000" cy="1901528"/>
          </a:xfrm>
          <a:prstGeom prst="rect">
            <a:avLst/>
          </a:prstGeom>
          <a:gradFill>
            <a:gsLst>
              <a:gs pos="0">
                <a:srgbClr val="F95413"/>
              </a:gs>
              <a:gs pos="81509">
                <a:srgbClr val="FCA76D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4" name="Rectangle"/>
          <p:cNvSpPr/>
          <p:nvPr/>
        </p:nvSpPr>
        <p:spPr>
          <a:xfrm>
            <a:off x="0" y="9118600"/>
            <a:ext cx="24384000" cy="1901528"/>
          </a:xfrm>
          <a:prstGeom prst="rect">
            <a:avLst/>
          </a:prstGeom>
          <a:gradFill>
            <a:gsLst>
              <a:gs pos="0">
                <a:srgbClr val="3C7BF9"/>
              </a:gs>
              <a:gs pos="81509">
                <a:srgbClr val="88B6FC"/>
              </a:gs>
              <a:gs pos="100000">
                <a:srgbClr val="D3F1FF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41A46E"/>
              </a:gs>
              <a:gs pos="81509">
                <a:srgbClr val="7ED17E"/>
              </a:gs>
              <a:gs pos="100000">
                <a:srgbClr val="BBFF8E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691088" y="130845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23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97246" y="183382"/>
            <a:ext cx="18555793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1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41A46E"/>
              </a:gs>
              <a:gs pos="81509">
                <a:srgbClr val="7ED17E"/>
              </a:gs>
              <a:gs pos="100000">
                <a:srgbClr val="BBFF8E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640288" y="130083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33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97246" y="183382"/>
            <a:ext cx="18555793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35" name="Sylvain N. Breton…"/>
          <p:cNvSpPr txBox="1"/>
          <p:nvPr/>
        </p:nvSpPr>
        <p:spPr>
          <a:xfrm>
            <a:off x="18719844" y="130953"/>
            <a:ext cx="3808423" cy="1538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3200">
                <a:solidFill>
                  <a:srgbClr val="000000"/>
                </a:solidFill>
              </a:defRPr>
            </a:pPr>
            <a:r>
              <a:t>Sylvain N. Breton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30/09/22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PhD defense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5413"/>
              </a:gs>
              <a:gs pos="81509">
                <a:srgbClr val="FCA76D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741888" y="130337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44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73037" y="183382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2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5413"/>
              </a:gs>
              <a:gs pos="81509">
                <a:srgbClr val="FCA76D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5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691088" y="130591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54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73037" y="183382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56" name="Sylvain N. Breton…"/>
          <p:cNvSpPr txBox="1"/>
          <p:nvPr/>
        </p:nvSpPr>
        <p:spPr>
          <a:xfrm>
            <a:off x="18719844" y="130953"/>
            <a:ext cx="3808423" cy="1538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3200">
                <a:solidFill>
                  <a:srgbClr val="000000"/>
                </a:solidFill>
              </a:defRPr>
            </a:pPr>
            <a:r>
              <a:t>Sylvain N. Breton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30/09/22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PhD defense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3C7BF9"/>
              </a:gs>
              <a:gs pos="81509">
                <a:srgbClr val="88B6FC"/>
              </a:gs>
              <a:gs pos="100000">
                <a:srgbClr val="D3F1FF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4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07863" y="183382"/>
            <a:ext cx="18603219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6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691088" y="130337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66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3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3C7BF9"/>
              </a:gs>
              <a:gs pos="81509">
                <a:srgbClr val="88B6FC"/>
              </a:gs>
              <a:gs pos="100000">
                <a:srgbClr val="D3F1FF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4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07863" y="183382"/>
            <a:ext cx="18603219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7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716488" y="130337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76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Sylvain N. Breton…"/>
          <p:cNvSpPr txBox="1"/>
          <p:nvPr/>
        </p:nvSpPr>
        <p:spPr>
          <a:xfrm>
            <a:off x="18719844" y="130953"/>
            <a:ext cx="3808423" cy="1538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3200">
                <a:solidFill>
                  <a:srgbClr val="000000"/>
                </a:solidFill>
              </a:defRPr>
            </a:pPr>
            <a:r>
              <a:t>Sylvain N. Breton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30/09/22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PhD defense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ckup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5E5E5E"/>
              </a:gs>
              <a:gs pos="100000">
                <a:srgbClr val="D5D5D5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5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07863" y="183382"/>
            <a:ext cx="18603219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8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716488" y="130337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87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ylvain N. Breton…"/>
          <p:cNvSpPr txBox="1"/>
          <p:nvPr/>
        </p:nvSpPr>
        <p:spPr>
          <a:xfrm>
            <a:off x="18719844" y="130953"/>
            <a:ext cx="3808423" cy="1538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3200">
                <a:solidFill>
                  <a:srgbClr val="000000"/>
                </a:solidFill>
              </a:defRPr>
            </a:pPr>
            <a:r>
              <a:t>Sylvain N. Breton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30/09/22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PhD defense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ckup slides_now_wate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5E5E5E"/>
              </a:gs>
              <a:gs pos="100000">
                <a:srgbClr val="D5D5D5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6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07863" y="183382"/>
            <a:ext cx="18603219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19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716488" y="130337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98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e niveau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26" name="250px-CEA_logotype2012.png" descr="250px-CEA_logotype2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99" y="307867"/>
            <a:ext cx="1451218" cy="1184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LDE3.png" descr="LD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42438" y="211231"/>
            <a:ext cx="1063554" cy="1377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ray_for_background.png" descr="ray_for_background.png"/>
          <p:cNvPicPr>
            <a:picLocks noChangeAspect="1"/>
          </p:cNvPicPr>
          <p:nvPr/>
        </p:nvPicPr>
        <p:blipFill>
          <a:blip r:embed="rId4">
            <a:alphaModFix amt="32077"/>
          </a:blip>
          <a:srcRect l="15569" t="11336" r="15569" b="49327"/>
          <a:stretch>
            <a:fillRect/>
          </a:stretch>
        </p:blipFill>
        <p:spPr>
          <a:xfrm>
            <a:off x="-37108" y="-127596"/>
            <a:ext cx="24458080" cy="139711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Sous-titre de diapositive</a:t>
            </a:r>
          </a:p>
        </p:txBody>
      </p:sp>
      <p:sp>
        <p:nvSpPr>
          <p:cNvPr id="214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 numCol="1" spcCol="38100"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15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16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21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itre de sectio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Titre de section</a:t>
            </a:r>
          </a:p>
        </p:txBody>
      </p:sp>
      <p:sp>
        <p:nvSpPr>
          <p:cNvPr id="22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233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Sous-titre de diapositive</a:t>
            </a:r>
          </a:p>
        </p:txBody>
      </p:sp>
      <p:sp>
        <p:nvSpPr>
          <p:cNvPr id="23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itre de l’ordre du jour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Titre de l’ordre du jour</a:t>
            </a:r>
          </a:p>
        </p:txBody>
      </p:sp>
      <p:sp>
        <p:nvSpPr>
          <p:cNvPr id="242" name="Sous-titre de l’ordre du jour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Sous-titre de l’ordre du jour</a:t>
            </a:r>
          </a:p>
        </p:txBody>
      </p:sp>
      <p:sp>
        <p:nvSpPr>
          <p:cNvPr id="243" name="Texte niveau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Rubriques de l’ordre du jour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Déclaration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0" name="Données clés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Données clés</a:t>
            </a:r>
          </a:p>
        </p:txBody>
      </p:sp>
      <p:sp>
        <p:nvSpPr>
          <p:cNvPr id="26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269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numCol="1" spcCol="38100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 Citation notable 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7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Image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78" name="Image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79" name="Imag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8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Image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8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3952874" y="2524125"/>
            <a:ext cx="16478251" cy="1074873"/>
          </a:xfrm>
          <a:prstGeom prst="rect">
            <a:avLst/>
          </a:prstGeom>
        </p:spPr>
        <p:txBody>
          <a:bodyPr lIns="38100" tIns="38100" rIns="38100" bIns="38100"/>
          <a:lstStyle>
            <a:lvl1pPr defTabSz="2438339">
              <a:defRPr sz="8400" spc="-168"/>
            </a:lvl1pPr>
          </a:lstStyle>
          <a:p>
            <a:r>
              <a:t>Titre de diapositive</a:t>
            </a:r>
          </a:p>
        </p:txBody>
      </p:sp>
      <p:sp>
        <p:nvSpPr>
          <p:cNvPr id="303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3952874" y="3494221"/>
            <a:ext cx="16478251" cy="701085"/>
          </a:xfrm>
          <a:prstGeom prst="rect">
            <a:avLst/>
          </a:prstGeom>
        </p:spPr>
        <p:txBody>
          <a:bodyPr lIns="34290" tIns="34290" rIns="34290" bIns="34290" numCol="1" spcCol="38100"/>
          <a:lstStyle>
            <a:lvl1pPr marL="0" indent="0" defTabSz="668655">
              <a:lnSpc>
                <a:spcPct val="100000"/>
              </a:lnSpc>
              <a:spcBef>
                <a:spcPts val="0"/>
              </a:spcBef>
              <a:buSzTx/>
              <a:buNone/>
              <a:defRPr sz="4212" b="1"/>
            </a:lvl1pPr>
          </a:lstStyle>
          <a:p>
            <a:r>
              <a:t>Sous-titre de diapositive</a:t>
            </a:r>
          </a:p>
        </p:txBody>
      </p:sp>
      <p:sp>
        <p:nvSpPr>
          <p:cNvPr id="304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952874" y="4900878"/>
            <a:ext cx="16478251" cy="6192009"/>
          </a:xfrm>
          <a:prstGeom prst="rect">
            <a:avLst/>
          </a:prstGeom>
        </p:spPr>
        <p:txBody>
          <a:bodyPr lIns="38100" tIns="38100" rIns="38100" bIns="38100" numCol="1" spcCol="38100"/>
          <a:lstStyle>
            <a:lvl1pPr marL="584200" indent="-584200" defTabSz="2438339">
              <a:defRPr sz="4600"/>
            </a:lvl1pPr>
            <a:lvl2pPr marL="1193800" indent="-584200" defTabSz="2438339">
              <a:defRPr sz="4600"/>
            </a:lvl2pPr>
            <a:lvl3pPr marL="1803400" indent="-584200" defTabSz="2438339">
              <a:defRPr sz="4600"/>
            </a:lvl3pPr>
            <a:lvl4pPr marL="2413000" indent="-584200" defTabSz="2438339">
              <a:defRPr sz="4600"/>
            </a:lvl4pPr>
            <a:lvl5pPr marL="3022600" indent="-584200" defTabSz="2438339">
              <a:defRPr sz="4600"/>
            </a:lvl5pPr>
          </a:lstStyle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78081" y="13031154"/>
            <a:ext cx="427838" cy="435967"/>
          </a:xfrm>
          <a:prstGeom prst="rect">
            <a:avLst/>
          </a:prstGeom>
        </p:spPr>
        <p:txBody>
          <a:bodyPr lIns="38100" tIns="38100" rIns="38100" bIns="38100"/>
          <a:lstStyle>
            <a:lvl1pPr defTabSz="584200">
              <a:defRPr sz="24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_al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"/>
          <p:cNvSpPr/>
          <p:nvPr/>
        </p:nvSpPr>
        <p:spPr>
          <a:xfrm>
            <a:off x="-25400" y="-25400"/>
            <a:ext cx="24434800" cy="13766800"/>
          </a:xfrm>
          <a:prstGeom prst="rect">
            <a:avLst/>
          </a:prstGeom>
          <a:gradFill>
            <a:gsLst>
              <a:gs pos="0">
                <a:srgbClr val="E3352A"/>
              </a:gs>
              <a:gs pos="40264">
                <a:srgbClr val="F19878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37" name="ray_for_background_1.png" descr="ray_for_background_1.png"/>
          <p:cNvPicPr>
            <a:picLocks noChangeAspect="1"/>
          </p:cNvPicPr>
          <p:nvPr/>
        </p:nvPicPr>
        <p:blipFill>
          <a:blip r:embed="rId2"/>
          <a:srcRect l="15553" t="10132" r="14356" b="49228"/>
          <a:stretch>
            <a:fillRect/>
          </a:stretch>
        </p:blipFill>
        <p:spPr>
          <a:xfrm>
            <a:off x="-13614" y="-421077"/>
            <a:ext cx="24411229" cy="14154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250px-CEA_logotype2012.png" descr="250px-CEA_logotype20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3399" y="12220467"/>
            <a:ext cx="1451219" cy="1184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LDE3.png" descr="LD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7038" y="12123831"/>
            <a:ext cx="1063554" cy="1377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ro/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AB11"/>
              </a:gs>
              <a:gs pos="81509">
                <a:srgbClr val="FCD36B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3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1952" y="183382"/>
            <a:ext cx="18432860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31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30887" y="12932155"/>
            <a:ext cx="509729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315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Good Vibrations seminar…"/>
          <p:cNvSpPr txBox="1"/>
          <p:nvPr/>
        </p:nvSpPr>
        <p:spPr>
          <a:xfrm>
            <a:off x="18537099" y="300980"/>
            <a:ext cx="3920112" cy="1197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>
                <a:solidFill>
                  <a:srgbClr val="000000"/>
                </a:solidFill>
              </a:defRPr>
            </a:pPr>
            <a:r>
              <a:t>Good Vibrations seminar 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S.N. Breton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17/11/21</a:t>
            </a: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41A46E"/>
              </a:gs>
              <a:gs pos="81509">
                <a:srgbClr val="7ED17E"/>
              </a:gs>
              <a:gs pos="100000">
                <a:srgbClr val="BBFF8E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30887" y="12932155"/>
            <a:ext cx="509729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325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Good Vibrations seminar…"/>
          <p:cNvSpPr txBox="1"/>
          <p:nvPr/>
        </p:nvSpPr>
        <p:spPr>
          <a:xfrm>
            <a:off x="18537099" y="300980"/>
            <a:ext cx="3920112" cy="1197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>
                <a:solidFill>
                  <a:srgbClr val="000000"/>
                </a:solidFill>
              </a:defRPr>
            </a:pPr>
            <a:r>
              <a:t>Good Vibrations seminar 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S.N. Breton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17/11/21</a:t>
            </a:r>
          </a:p>
        </p:txBody>
      </p:sp>
      <p:sp>
        <p:nvSpPr>
          <p:cNvPr id="327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97246" y="183382"/>
            <a:ext cx="18555793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Auteur et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Auteur et date</a:t>
            </a:r>
          </a:p>
        </p:txBody>
      </p:sp>
      <p:sp>
        <p:nvSpPr>
          <p:cNvPr id="335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Titre de la présentation</a:t>
            </a:r>
          </a:p>
        </p:txBody>
      </p:sp>
      <p:sp>
        <p:nvSpPr>
          <p:cNvPr id="336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Sous-titre de la présentation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3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5413"/>
              </a:gs>
              <a:gs pos="81509">
                <a:srgbClr val="FCA76D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30887" y="12932155"/>
            <a:ext cx="509729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346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Good Vibrations seminar…"/>
          <p:cNvSpPr txBox="1"/>
          <p:nvPr/>
        </p:nvSpPr>
        <p:spPr>
          <a:xfrm>
            <a:off x="18537099" y="300980"/>
            <a:ext cx="3920112" cy="1197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>
                <a:solidFill>
                  <a:srgbClr val="000000"/>
                </a:solidFill>
              </a:defRPr>
            </a:pPr>
            <a:r>
              <a:t>Good Vibrations seminar 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S.N. Breton</a:t>
            </a:r>
          </a:p>
          <a:p>
            <a:pPr algn="r">
              <a:defRPr>
                <a:solidFill>
                  <a:srgbClr val="000000"/>
                </a:solidFill>
              </a:defRPr>
            </a:pPr>
            <a:r>
              <a:t>17/11/21</a:t>
            </a:r>
          </a:p>
        </p:txBody>
      </p:sp>
      <p:sp>
        <p:nvSpPr>
          <p:cNvPr id="34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73037" y="183382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_al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"/>
          <p:cNvSpPr/>
          <p:nvPr/>
        </p:nvSpPr>
        <p:spPr>
          <a:xfrm>
            <a:off x="-25400" y="-25400"/>
            <a:ext cx="24434800" cy="13766800"/>
          </a:xfrm>
          <a:prstGeom prst="rect">
            <a:avLst/>
          </a:prstGeom>
          <a:gradFill>
            <a:gsLst>
              <a:gs pos="0">
                <a:srgbClr val="DE9698"/>
              </a:gs>
              <a:gs pos="40264">
                <a:srgbClr val="EFC9AF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48" name="ray_for_background_1.png" descr="ray_for_background_1.png"/>
          <p:cNvPicPr>
            <a:picLocks noChangeAspect="1"/>
          </p:cNvPicPr>
          <p:nvPr/>
        </p:nvPicPr>
        <p:blipFill>
          <a:blip r:embed="rId2"/>
          <a:srcRect l="15553" t="10132" r="14356" b="49228"/>
          <a:stretch>
            <a:fillRect/>
          </a:stretch>
        </p:blipFill>
        <p:spPr>
          <a:xfrm>
            <a:off x="-13614" y="-421077"/>
            <a:ext cx="24411229" cy="14154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250px-CEA_logotype2012.png" descr="250px-CEA_logotype20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3399" y="12220467"/>
            <a:ext cx="1451219" cy="1184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LDE3.png" descr="LD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7038" y="12123831"/>
            <a:ext cx="1063554" cy="1377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_alt_3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"/>
          <p:cNvSpPr/>
          <p:nvPr/>
        </p:nvSpPr>
        <p:spPr>
          <a:xfrm>
            <a:off x="-25400" y="-25400"/>
            <a:ext cx="24434800" cy="13766800"/>
          </a:xfrm>
          <a:prstGeom prst="rect">
            <a:avLst/>
          </a:prstGeom>
          <a:gradFill>
            <a:gsLst>
              <a:gs pos="0">
                <a:srgbClr val="DE9698"/>
              </a:gs>
              <a:gs pos="40264">
                <a:srgbClr val="EFC9AF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59" name="ray_for_background_1.png" descr="ray_for_background_1.png"/>
          <p:cNvPicPr>
            <a:picLocks noChangeAspect="1"/>
          </p:cNvPicPr>
          <p:nvPr/>
        </p:nvPicPr>
        <p:blipFill>
          <a:blip r:embed="rId2"/>
          <a:srcRect l="15553" t="10132" r="14356" b="49228"/>
          <a:stretch>
            <a:fillRect/>
          </a:stretch>
        </p:blipFill>
        <p:spPr>
          <a:xfrm>
            <a:off x="-13614" y="-421077"/>
            <a:ext cx="24411229" cy="14154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67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Titre de la présentation</a:t>
            </a:r>
          </a:p>
        </p:txBody>
      </p:sp>
      <p:sp>
        <p:nvSpPr>
          <p:cNvPr id="68" name="Auteur et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Auteur et date</a:t>
            </a:r>
          </a:p>
        </p:txBody>
      </p:sp>
      <p:sp>
        <p:nvSpPr>
          <p:cNvPr id="69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Sous-titre de la présentation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7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Titre de diapositive</a:t>
            </a:r>
          </a:p>
        </p:txBody>
      </p:sp>
      <p:sp>
        <p:nvSpPr>
          <p:cNvPr id="79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Sous-titre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0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ro/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AB11"/>
              </a:gs>
              <a:gs pos="81509">
                <a:srgbClr val="FCD36B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1952" y="183382"/>
            <a:ext cx="18432860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8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767288" y="130591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90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ro/conclusion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"/>
          <p:cNvSpPr/>
          <p:nvPr/>
        </p:nvSpPr>
        <p:spPr>
          <a:xfrm>
            <a:off x="0" y="-50800"/>
            <a:ext cx="24384000" cy="1901528"/>
          </a:xfrm>
          <a:prstGeom prst="rect">
            <a:avLst/>
          </a:prstGeom>
          <a:gradFill>
            <a:gsLst>
              <a:gs pos="0">
                <a:srgbClr val="F9AB11"/>
              </a:gs>
              <a:gs pos="81509">
                <a:srgbClr val="FCD36B"/>
              </a:gs>
              <a:gs pos="100000">
                <a:srgbClr val="FFFBC6"/>
              </a:gs>
            </a:gsLst>
            <a:lin ang="115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chemeClr val="accent5">
                    <a:hueOff val="-152895"/>
                    <a:lumOff val="12368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1952" y="183382"/>
            <a:ext cx="18432860" cy="143316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t>Titre de diapositive</a:t>
            </a:r>
          </a:p>
        </p:txBody>
      </p:sp>
      <p:sp>
        <p:nvSpPr>
          <p:cNvPr id="9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665688" y="13008355"/>
            <a:ext cx="509728" cy="52344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00" name="path2025.png" descr="path2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0" y="78919"/>
            <a:ext cx="1685770" cy="1642089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ylvain N. Breton…"/>
          <p:cNvSpPr txBox="1"/>
          <p:nvPr/>
        </p:nvSpPr>
        <p:spPr>
          <a:xfrm>
            <a:off x="18719844" y="130953"/>
            <a:ext cx="3808423" cy="1538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3200">
                <a:solidFill>
                  <a:srgbClr val="000000"/>
                </a:solidFill>
              </a:defRPr>
            </a:pPr>
            <a:r>
              <a:t>Sylvain N. Breton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30/09/22</a:t>
            </a:r>
          </a:p>
          <a:p>
            <a:pPr algn="r">
              <a:defRPr sz="3200">
                <a:solidFill>
                  <a:srgbClr val="000000"/>
                </a:solidFill>
              </a:defRPr>
            </a:pPr>
            <a:r>
              <a:t>PhD defense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4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Titre de diapositive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8" r:id="rId29"/>
    <p:sldLayoutId id="2147483679" r:id="rId30"/>
    <p:sldLayoutId id="2147483680" r:id="rId31"/>
    <p:sldLayoutId id="2147483681" r:id="rId32"/>
    <p:sldLayoutId id="2147483682" r:id="rId33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5.xml"/><Relationship Id="rId4" Type="http://schemas.openxmlformats.org/officeDocument/2006/relationships/hyperlink" Target="mailto:sylvain.breton@inaf.it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5.png"/><Relationship Id="rId4" Type="http://schemas.openxmlformats.org/officeDocument/2006/relationships/image" Target="../media/image47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Colloque de prospective PNPS…"/>
          <p:cNvSpPr txBox="1"/>
          <p:nvPr/>
        </p:nvSpPr>
        <p:spPr>
          <a:xfrm>
            <a:off x="188468" y="12144837"/>
            <a:ext cx="7617524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500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Colloque de prospective PNPS</a:t>
            </a:r>
          </a:p>
          <a:p>
            <a:pPr algn="l" defTabSz="825500">
              <a:defRPr sz="4500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LAM, Marseille, 11/01/2024</a:t>
            </a:r>
          </a:p>
        </p:txBody>
      </p:sp>
      <p:sp>
        <p:nvSpPr>
          <p:cNvPr id="358" name="Sylvain N. Breton"/>
          <p:cNvSpPr txBox="1"/>
          <p:nvPr/>
        </p:nvSpPr>
        <p:spPr>
          <a:xfrm>
            <a:off x="8257901" y="8812075"/>
            <a:ext cx="7868198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7000" b="1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dirty="0"/>
              <a:t>Sylvain N. Breton</a:t>
            </a:r>
          </a:p>
        </p:txBody>
      </p:sp>
      <p:pic>
        <p:nvPicPr>
          <p:cNvPr id="359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114"/>
            <a:ext cx="6410443" cy="25430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4130" y="325965"/>
            <a:ext cx="2312461" cy="2312461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Probing the deep layers of main-sequence solar-type stars"/>
          <p:cNvSpPr txBox="1">
            <a:spLocks noGrp="1"/>
          </p:cNvSpPr>
          <p:nvPr>
            <p:ph type="title" idx="4294967295"/>
          </p:nvPr>
        </p:nvSpPr>
        <p:spPr>
          <a:xfrm>
            <a:off x="5268453" y="1295549"/>
            <a:ext cx="13847094" cy="6612927"/>
          </a:xfrm>
          <a:prstGeom prst="rect">
            <a:avLst/>
          </a:prstGeom>
        </p:spPr>
        <p:txBody>
          <a:bodyPr anchor="b"/>
          <a:lstStyle>
            <a:lvl1pPr algn="ctr">
              <a:defRPr sz="12000" b="0" spc="-239"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r>
              <a:rPr dirty="0"/>
              <a:t>Probing the deep layers of main-sequence solar-type stars</a:t>
            </a:r>
          </a:p>
        </p:txBody>
      </p:sp>
      <p:sp>
        <p:nvSpPr>
          <p:cNvPr id="362" name="sylvain.breton@inaf.it"/>
          <p:cNvSpPr txBox="1"/>
          <p:nvPr/>
        </p:nvSpPr>
        <p:spPr>
          <a:xfrm>
            <a:off x="19318223" y="12903199"/>
            <a:ext cx="474675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1733930">
              <a:defRPr sz="4000" u="sng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  <a:hlinkClick r:id="rId4"/>
              </a:defRPr>
            </a:lvl1pPr>
          </a:lstStyle>
          <a:p>
            <a:pPr>
              <a:defRPr u="none"/>
            </a:pPr>
            <a:r>
              <a:rPr u="sng">
                <a:hlinkClick r:id="rId4"/>
              </a:rPr>
              <a:t>sylvain.breton@inaf.it</a:t>
            </a:r>
          </a:p>
        </p:txBody>
      </p:sp>
      <p:sp>
        <p:nvSpPr>
          <p:cNvPr id="363" name="INAF- Osservatorio Astrofisico di Catania"/>
          <p:cNvSpPr txBox="1"/>
          <p:nvPr/>
        </p:nvSpPr>
        <p:spPr>
          <a:xfrm>
            <a:off x="6274689" y="10204046"/>
            <a:ext cx="11834623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4500" b="1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dirty="0"/>
              <a:t>INAF- </a:t>
            </a:r>
            <a:r>
              <a:rPr dirty="0" err="1"/>
              <a:t>Osservatorio</a:t>
            </a:r>
            <a:r>
              <a:rPr dirty="0"/>
              <a:t> </a:t>
            </a:r>
            <a:r>
              <a:rPr dirty="0" err="1"/>
              <a:t>Astrofisico</a:t>
            </a:r>
            <a:r>
              <a:rPr dirty="0"/>
              <a:t> di Catania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4" name="Grouper"/>
          <p:cNvGrpSpPr/>
          <p:nvPr/>
        </p:nvGrpSpPr>
        <p:grpSpPr>
          <a:xfrm>
            <a:off x="11125334" y="2420644"/>
            <a:ext cx="12627659" cy="8738234"/>
            <a:chOff x="0" y="0"/>
            <a:chExt cx="12627658" cy="8738232"/>
          </a:xfrm>
        </p:grpSpPr>
        <p:pic>
          <p:nvPicPr>
            <p:cNvPr id="502" name="assembled_depth_map_l1_alt.jpg" descr="assembled_depth_map_l1_alt.jpg"/>
            <p:cNvPicPr>
              <a:picLocks noChangeAspect="1"/>
            </p:cNvPicPr>
            <p:nvPr/>
          </p:nvPicPr>
          <p:blipFill>
            <a:blip r:embed="rId2"/>
            <a:srcRect l="48711" t="52183" r="5139" b="5801"/>
            <a:stretch>
              <a:fillRect/>
            </a:stretch>
          </p:blipFill>
          <p:spPr>
            <a:xfrm>
              <a:off x="0" y="0"/>
              <a:ext cx="12627658" cy="83351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3" name="Équation"/>
                <p:cNvSpPr txBox="1"/>
                <p:nvPr/>
              </p:nvSpPr>
              <p:spPr>
                <a:xfrm>
                  <a:off x="1890004" y="7841220"/>
                  <a:ext cx="1700815" cy="89701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914400" latinLnBrk="1">
                    <a:defRPr sz="1800">
                      <a:solidFill>
                        <a:srgbClr val="000000"/>
                      </a:solidFill>
                    </a:defRP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7100" i="1">
                            <a:solidFill>
                              <a:srgbClr val="C9314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sSub>
                          <m:sSubPr>
                            <m:ctrlPr>
                              <a:rPr sz="71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sz="71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sz="71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  <m:t>⊙</m:t>
                            </m:r>
                          </m:sub>
                        </m:sSub>
                      </m:oMath>
                    </m:oMathPara>
                  </a14:m>
                  <a:endParaRPr sz="7100" dirty="0">
                    <a:solidFill>
                      <a:srgbClr val="CA3142"/>
                    </a:solidFill>
                  </a:endParaRPr>
                </a:p>
              </p:txBody>
            </p:sp>
          </mc:Choice>
          <mc:Fallback xmlns="">
            <p:sp>
              <p:nvSpPr>
                <p:cNvPr id="503" name="É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0004" y="7841220"/>
                  <a:ext cx="1700815" cy="897012"/>
                </a:xfrm>
                <a:prstGeom prst="rect">
                  <a:avLst/>
                </a:prstGeom>
                <a:blipFill>
                  <a:blip r:embed="rId3"/>
                  <a:stretch>
                    <a:fillRect l="-19259" r="-20000" b="-55556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505" name="assembled_depth_map_l1_alt.jpg" descr="assembled_depth_map_l1_alt.jpg"/>
          <p:cNvPicPr>
            <a:picLocks noChangeAspect="1"/>
          </p:cNvPicPr>
          <p:nvPr/>
        </p:nvPicPr>
        <p:blipFill>
          <a:blip r:embed="rId2"/>
          <a:srcRect l="48711" t="8879" r="13255" b="49026"/>
          <a:stretch>
            <a:fillRect/>
          </a:stretch>
        </p:blipFill>
        <p:spPr>
          <a:xfrm>
            <a:off x="241374" y="2395019"/>
            <a:ext cx="10705802" cy="8590751"/>
          </a:xfrm>
          <a:prstGeom prst="rect">
            <a:avLst/>
          </a:prstGeom>
          <a:ln w="12700">
            <a:miter lim="400000"/>
          </a:ln>
        </p:spPr>
      </p:pic>
      <p:sp>
        <p:nvSpPr>
          <p:cNvPr id="50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507" name="Mode evolution along the radius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Mode evolution along the radius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8" name="Équation"/>
              <p:cNvSpPr txBox="1"/>
              <p:nvPr/>
            </p:nvSpPr>
            <p:spPr>
              <a:xfrm>
                <a:off x="2997064" y="12169193"/>
                <a:ext cx="1898554" cy="61253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69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ℓ=1</m:t>
                      </m:r>
                    </m:oMath>
                  </m:oMathPara>
                </a14:m>
                <a:endParaRPr sz="6900"/>
              </a:p>
            </p:txBody>
          </p:sp>
        </mc:Choice>
        <mc:Fallback xmlns="">
          <p:sp>
            <p:nvSpPr>
              <p:cNvPr id="508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064" y="12169193"/>
                <a:ext cx="1898554" cy="612535"/>
              </a:xfrm>
              <a:prstGeom prst="rect">
                <a:avLst/>
              </a:prstGeom>
              <a:blipFill>
                <a:blip r:embed="rId4"/>
                <a:stretch>
                  <a:fillRect l="-16667" r="-25333" b="-93878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9" name="(Breton et al. 2022)"/>
          <p:cNvSpPr txBox="1"/>
          <p:nvPr/>
        </p:nvSpPr>
        <p:spPr>
          <a:xfrm>
            <a:off x="959320" y="1851466"/>
            <a:ext cx="4718984" cy="7061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5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2022)</a:t>
            </a:r>
          </a:p>
        </p:txBody>
      </p:sp>
      <p:sp>
        <p:nvSpPr>
          <p:cNvPr id="510" name="Resonant cavity boundary"/>
          <p:cNvSpPr/>
          <p:nvPr/>
        </p:nvSpPr>
        <p:spPr>
          <a:xfrm>
            <a:off x="5019730" y="5130526"/>
            <a:ext cx="4088397" cy="1642089"/>
          </a:xfrm>
          <a:prstGeom prst="roundRect">
            <a:avLst>
              <a:gd name="adj" fmla="val 19316"/>
            </a:avLst>
          </a:prstGeom>
          <a:solidFill>
            <a:schemeClr val="accent4">
              <a:hueOff val="-1247790"/>
              <a:lumOff val="-12326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1733930">
              <a:defRPr sz="4000">
                <a:solidFill>
                  <a:srgbClr val="000000"/>
                </a:solidFill>
              </a:defRPr>
            </a:lvl1pPr>
          </a:lstStyle>
          <a:p>
            <a:r>
              <a:t>Resonant cavity boundary</a:t>
            </a:r>
          </a:p>
        </p:txBody>
      </p:sp>
      <p:sp>
        <p:nvSpPr>
          <p:cNvPr id="511" name="Flèche"/>
          <p:cNvSpPr/>
          <p:nvPr/>
        </p:nvSpPr>
        <p:spPr>
          <a:xfrm rot="16200000">
            <a:off x="7843299" y="4099411"/>
            <a:ext cx="1824395" cy="430892"/>
          </a:xfrm>
          <a:prstGeom prst="rightArrow">
            <a:avLst>
              <a:gd name="adj1" fmla="val 36630"/>
              <a:gd name="adj2" fmla="val 144017"/>
            </a:avLst>
          </a:prstGeom>
          <a:solidFill>
            <a:schemeClr val="accent4"/>
          </a:solidFill>
          <a:ln w="381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524" name="Grouper"/>
          <p:cNvGrpSpPr/>
          <p:nvPr/>
        </p:nvGrpSpPr>
        <p:grpSpPr>
          <a:xfrm>
            <a:off x="8256045" y="6297554"/>
            <a:ext cx="11525772" cy="6935666"/>
            <a:chOff x="0" y="0"/>
            <a:chExt cx="11525770" cy="6935665"/>
          </a:xfrm>
        </p:grpSpPr>
        <p:pic>
          <p:nvPicPr>
            <p:cNvPr id="512" name="Capture d’écran 2022-01-18 à 16.30.31.png" descr="Capture d’écran 2022-01-18 à 16.30.3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8299" y="2251282"/>
              <a:ext cx="2372027" cy="3098593"/>
            </a:xfrm>
            <a:prstGeom prst="rect">
              <a:avLst/>
            </a:prstGeom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</p:pic>
        <p:sp>
          <p:nvSpPr>
            <p:cNvPr id="513" name="Rectangle"/>
            <p:cNvSpPr/>
            <p:nvPr/>
          </p:nvSpPr>
          <p:spPr>
            <a:xfrm>
              <a:off x="5557481" y="11457"/>
              <a:ext cx="812305" cy="1098827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14" name="Ligne"/>
            <p:cNvSpPr/>
            <p:nvPr/>
          </p:nvSpPr>
          <p:spPr>
            <a:xfrm flipH="1">
              <a:off x="2686479" y="0"/>
              <a:ext cx="2887193" cy="2309193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15" name="Ligne"/>
            <p:cNvSpPr/>
            <p:nvPr/>
          </p:nvSpPr>
          <p:spPr>
            <a:xfrm flipH="1">
              <a:off x="2704201" y="1112928"/>
              <a:ext cx="2851749" cy="4244290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16" name="Rectangle"/>
            <p:cNvSpPr/>
            <p:nvPr/>
          </p:nvSpPr>
          <p:spPr>
            <a:xfrm>
              <a:off x="1169729" y="4516406"/>
              <a:ext cx="1417291" cy="655320"/>
            </a:xfrm>
            <a:prstGeom prst="rect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520" name="Grouper"/>
            <p:cNvGrpSpPr/>
            <p:nvPr/>
          </p:nvGrpSpPr>
          <p:grpSpPr>
            <a:xfrm>
              <a:off x="7254447" y="3914884"/>
              <a:ext cx="4271323" cy="3002728"/>
              <a:chOff x="0" y="-469568"/>
              <a:chExt cx="4271321" cy="3002727"/>
            </a:xfrm>
          </p:grpSpPr>
          <p:pic>
            <p:nvPicPr>
              <p:cNvPr id="517" name="Capture d’écran 2022-01-18 à 16.42.25.png" descr="Capture d’écran 2022-01-18 à 16.42.25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1313595"/>
                <a:ext cx="4213034" cy="1219564"/>
              </a:xfrm>
              <a:prstGeom prst="rect">
                <a:avLst/>
              </a:prstGeom>
              <a:ln w="635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8" name="Équation"/>
                  <p:cNvSpPr txBox="1"/>
                  <p:nvPr/>
                </p:nvSpPr>
                <p:spPr>
                  <a:xfrm>
                    <a:off x="1863613" y="335868"/>
                    <a:ext cx="2407708" cy="92333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 defTabSz="914400" latinLnBrk="1">
                      <a:defRPr sz="1800">
                        <a:solidFill>
                          <a:srgbClr val="000000"/>
                        </a:solidFill>
                      </a:defRPr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fr-FR" sz="6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fr-FR" sz="6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6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6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6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sz="6000" dirty="0"/>
                  </a:p>
                </p:txBody>
              </p:sp>
            </mc:Choice>
            <mc:Fallback xmlns="">
              <p:sp>
                <p:nvSpPr>
                  <p:cNvPr id="518" name="Équation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63613" y="335868"/>
                    <a:ext cx="2407708" cy="92333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526" t="-4054" r="-5789" b="-40541"/>
                    </a:stretch>
                  </a:blipFill>
                  <a:ln w="12700" cap="flat">
                    <a:noFill/>
                    <a:miter lim="400000"/>
                  </a:ln>
                  <a:effectLst/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9" name="Équation"/>
                  <p:cNvSpPr txBox="1"/>
                  <p:nvPr/>
                </p:nvSpPr>
                <p:spPr>
                  <a:xfrm>
                    <a:off x="2834969" y="-469568"/>
                    <a:ext cx="756969" cy="107721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algn="l" defTabSz="914400" latinLnBrk="1">
                      <a:defRPr sz="1800">
                        <a:solidFill>
                          <a:srgbClr val="000000"/>
                        </a:solidFill>
                      </a:defRPr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sz="7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oMath>
                      </m:oMathPara>
                    </a14:m>
                    <a:endParaRPr sz="7000" dirty="0"/>
                  </a:p>
                </p:txBody>
              </p:sp>
            </mc:Choice>
            <mc:Fallback xmlns="">
              <p:sp>
                <p:nvSpPr>
                  <p:cNvPr id="519" name="Équation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4969" y="-469568"/>
                    <a:ext cx="756969" cy="107721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7869" r="-26230" b="-2353"/>
                    </a:stretch>
                  </a:blipFill>
                  <a:ln w="12700" cap="flat">
                    <a:noFill/>
                    <a:miter lim="400000"/>
                  </a:ln>
                  <a:effectLst/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521" name="Ligne"/>
            <p:cNvSpPr/>
            <p:nvPr/>
          </p:nvSpPr>
          <p:spPr>
            <a:xfrm flipH="1" flipV="1">
              <a:off x="2614096" y="5146373"/>
              <a:ext cx="4638675" cy="178929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2" name="Ligne"/>
            <p:cNvSpPr/>
            <p:nvPr/>
          </p:nvSpPr>
          <p:spPr>
            <a:xfrm>
              <a:off x="2564592" y="4551771"/>
              <a:ext cx="4646877" cy="120183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3" name="Rotational splittings"/>
            <p:cNvSpPr/>
            <p:nvPr/>
          </p:nvSpPr>
          <p:spPr>
            <a:xfrm>
              <a:off x="0" y="5461324"/>
              <a:ext cx="3048626" cy="1433164"/>
            </a:xfrm>
            <a:prstGeom prst="roundRect">
              <a:avLst>
                <a:gd name="adj" fmla="val 22132"/>
              </a:avLst>
            </a:prstGeom>
            <a:solidFill>
              <a:schemeClr val="accent4">
                <a:hueOff val="-1247790"/>
                <a:lumOff val="-12326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ctr">
              <a:noAutofit/>
            </a:bodyPr>
            <a:lstStyle>
              <a:lvl1pPr defTabSz="1733930">
                <a:defRPr sz="4000">
                  <a:solidFill>
                    <a:srgbClr val="000000"/>
                  </a:solidFill>
                </a:defRPr>
              </a:lvl1pPr>
            </a:lstStyle>
            <a:p>
              <a:r>
                <a:t>Rotational splittings</a:t>
              </a:r>
            </a:p>
          </p:txBody>
        </p:sp>
      </p:grpSp>
      <p:grpSp>
        <p:nvGrpSpPr>
          <p:cNvPr id="527" name="Grouper"/>
          <p:cNvGrpSpPr/>
          <p:nvPr/>
        </p:nvGrpSpPr>
        <p:grpSpPr>
          <a:xfrm>
            <a:off x="15087600" y="2004223"/>
            <a:ext cx="6467872" cy="1593052"/>
            <a:chOff x="0" y="0"/>
            <a:chExt cx="6467871" cy="1593051"/>
          </a:xfrm>
        </p:grpSpPr>
        <p:sp>
          <p:nvSpPr>
            <p:cNvPr id="525" name="Rectangle aux angles arrondis"/>
            <p:cNvSpPr/>
            <p:nvPr/>
          </p:nvSpPr>
          <p:spPr>
            <a:xfrm>
              <a:off x="0" y="323051"/>
              <a:ext cx="6467872" cy="1270001"/>
            </a:xfrm>
            <a:prstGeom prst="roundRect">
              <a:avLst>
                <a:gd name="adj" fmla="val 15000"/>
              </a:avLst>
            </a:prstGeom>
            <a:noFill/>
            <a:ln w="1143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6" name="Tunnelling"/>
            <p:cNvSpPr/>
            <p:nvPr/>
          </p:nvSpPr>
          <p:spPr>
            <a:xfrm>
              <a:off x="91519" y="0"/>
              <a:ext cx="2841912" cy="832405"/>
            </a:xfrm>
            <a:prstGeom prst="roundRect">
              <a:avLst>
                <a:gd name="adj" fmla="val 38104"/>
              </a:avLst>
            </a:prstGeom>
            <a:solidFill>
              <a:schemeClr val="accent4">
                <a:hueOff val="-1247790"/>
                <a:lumOff val="-12326"/>
              </a:schemeClr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ctr">
              <a:noAutofit/>
            </a:bodyPr>
            <a:lstStyle>
              <a:lvl1pPr defTabSz="1733930">
                <a:defRPr sz="4000">
                  <a:solidFill>
                    <a:srgbClr val="000000"/>
                  </a:solidFill>
                </a:defRPr>
              </a:lvl1pPr>
            </a:lstStyle>
            <a:p>
              <a:r>
                <a:t>Tunnelling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8" name="Équation"/>
              <p:cNvSpPr txBox="1"/>
              <p:nvPr/>
            </p:nvSpPr>
            <p:spPr>
              <a:xfrm>
                <a:off x="1690133" y="10583089"/>
                <a:ext cx="1628679" cy="88619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7100" i="1">
                          <a:solidFill>
                            <a:srgbClr val="F09134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sSub>
                        <m:sSubPr>
                          <m:ctrlP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  <m:t>⊙</m:t>
                          </m:r>
                        </m:sub>
                      </m:sSub>
                    </m:oMath>
                  </m:oMathPara>
                </a14:m>
                <a:endParaRPr sz="7100" dirty="0">
                  <a:solidFill>
                    <a:srgbClr val="F09235"/>
                  </a:solidFill>
                </a:endParaRPr>
              </a:p>
            </p:txBody>
          </p:sp>
        </mc:Choice>
        <mc:Fallback xmlns="">
          <p:sp>
            <p:nvSpPr>
              <p:cNvPr id="528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133" y="10583089"/>
                <a:ext cx="1628679" cy="886192"/>
              </a:xfrm>
              <a:prstGeom prst="rect">
                <a:avLst/>
              </a:prstGeom>
              <a:blipFill>
                <a:blip r:embed="rId9"/>
                <a:stretch>
                  <a:fillRect l="-18462" r="-25385" b="-58571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" grpId="1" animBg="1" advAuto="0"/>
      <p:bldP spid="524" grpId="2" animBg="1" advAuto="0"/>
      <p:bldP spid="527" grpId="3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531" name="Surface visibility: individual modes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Surface visibility: individual modes</a:t>
            </a:r>
          </a:p>
        </p:txBody>
      </p:sp>
      <p:pic>
        <p:nvPicPr>
          <p:cNvPr id="532" name="Capture d’écran 2022-03-16 à 15.14.55.png" descr="Capture d’écran 2022-03-16 à 15.14.5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53" y="1841166"/>
            <a:ext cx="12683558" cy="11513626"/>
          </a:xfrm>
          <a:prstGeom prst="rect">
            <a:avLst/>
          </a:prstGeom>
          <a:ln w="12700">
            <a:miter lim="400000"/>
          </a:ln>
        </p:spPr>
      </p:pic>
      <p:sp>
        <p:nvSpPr>
          <p:cNvPr id="533" name="(Breton et al. 2022)"/>
          <p:cNvSpPr txBox="1"/>
          <p:nvPr/>
        </p:nvSpPr>
        <p:spPr>
          <a:xfrm>
            <a:off x="7975488" y="11068002"/>
            <a:ext cx="4429548" cy="588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5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4" name="Radial velocity…"/>
              <p:cNvSpPr/>
              <p:nvPr/>
            </p:nvSpPr>
            <p:spPr>
              <a:xfrm>
                <a:off x="14580790" y="5235825"/>
                <a:ext cx="7521449" cy="2524066"/>
              </a:xfrm>
              <a:prstGeom prst="roundRect">
                <a:avLst>
                  <a:gd name="adj" fmla="val 15159"/>
                </a:avLst>
              </a:prstGeom>
              <a:solidFill>
                <a:schemeClr val="accent4">
                  <a:hueOff val="-1247790"/>
                  <a:lumOff val="-12326"/>
                </a:schemeClr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27093" tIns="27093" rIns="27093" bIns="27093" anchor="ctr"/>
              <a:lstStyle/>
              <a:p>
                <a:pPr defTabSz="825500">
                  <a:defRPr sz="6000">
                    <a:solidFill>
                      <a:srgbClr val="FFFFFF"/>
                    </a:solidFill>
                  </a:defRPr>
                </a:pPr>
                <a:r>
                  <a:t>Radial velocity</a:t>
                </a:r>
              </a:p>
              <a:p>
                <a:pPr defTabSz="825500">
                  <a:defRPr sz="6000">
                    <a:solidFill>
                      <a:srgbClr val="FFFFFF"/>
                    </a:solidFill>
                  </a:defRPr>
                </a:pPr>
                <a14:m>
                  <m:oMath xmlns:m="http://schemas.openxmlformats.org/officeDocument/2006/math">
                    <m:r>
                      <a:rPr sz="7200" i="1">
                        <a:solidFill>
                          <a:srgbClr val="FEFFFE"/>
                        </a:solidFill>
                        <a:latin typeface="Cambria Math" panose="02040503050406030204" pitchFamily="18" charset="0"/>
                      </a:rPr>
                      <m:t>∼</m:t>
                    </m:r>
                  </m:oMath>
                </a14:m>
                <a:r>
                  <a:t>0.1-1 cm/s  </a:t>
                </a:r>
              </a:p>
            </p:txBody>
          </p:sp>
        </mc:Choice>
        <mc:Fallback xmlns="">
          <p:sp>
            <p:nvSpPr>
              <p:cNvPr id="534" name="Radial velocity…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0790" y="5235825"/>
                <a:ext cx="7521449" cy="2524066"/>
              </a:xfrm>
              <a:prstGeom prst="roundRect">
                <a:avLst>
                  <a:gd name="adj" fmla="val 15159"/>
                </a:avLst>
              </a:prstGeom>
              <a:blipFill>
                <a:blip r:embed="rId3"/>
                <a:stretch>
                  <a:fillRect b="-550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5" name="Rectangle"/>
          <p:cNvSpPr/>
          <p:nvPr/>
        </p:nvSpPr>
        <p:spPr>
          <a:xfrm>
            <a:off x="4805560" y="6614689"/>
            <a:ext cx="3281202" cy="3538241"/>
          </a:xfrm>
          <a:prstGeom prst="rect">
            <a:avLst/>
          </a:prstGeom>
          <a:ln w="88900">
            <a:solidFill>
              <a:srgbClr val="000000"/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6" name="Rectangle"/>
          <p:cNvSpPr/>
          <p:nvPr/>
        </p:nvSpPr>
        <p:spPr>
          <a:xfrm>
            <a:off x="8276331" y="3618324"/>
            <a:ext cx="3614675" cy="3837881"/>
          </a:xfrm>
          <a:prstGeom prst="rect">
            <a:avLst/>
          </a:prstGeom>
          <a:ln w="88900">
            <a:solidFill>
              <a:srgbClr val="000000"/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7" name="Top of the radiative zone"/>
          <p:cNvSpPr txBox="1"/>
          <p:nvPr/>
        </p:nvSpPr>
        <p:spPr>
          <a:xfrm>
            <a:off x="8786031" y="2156842"/>
            <a:ext cx="3663464" cy="1331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4000" b="1">
                <a:solidFill>
                  <a:schemeClr val="accent4">
                    <a:hueOff val="-1247790"/>
                    <a:lumOff val="-12326"/>
                  </a:schemeClr>
                </a:solidFill>
              </a:defRPr>
            </a:lvl1pPr>
          </a:lstStyle>
          <a:p>
            <a:r>
              <a:t>Top of the radiative zone</a:t>
            </a:r>
          </a:p>
        </p:txBody>
      </p:sp>
      <p:sp>
        <p:nvSpPr>
          <p:cNvPr id="538" name="After tunnelling"/>
          <p:cNvSpPr txBox="1"/>
          <p:nvPr/>
        </p:nvSpPr>
        <p:spPr>
          <a:xfrm>
            <a:off x="4539915" y="5340350"/>
            <a:ext cx="3663464" cy="1331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4000" b="1">
                <a:solidFill>
                  <a:schemeClr val="accent4">
                    <a:hueOff val="-1247790"/>
                    <a:lumOff val="-12326"/>
                  </a:schemeClr>
                </a:solidFill>
              </a:defRPr>
            </a:lvl1pPr>
          </a:lstStyle>
          <a:p>
            <a:r>
              <a:t>After tunnelling</a:t>
            </a:r>
          </a:p>
        </p:txBody>
      </p:sp>
      <p:sp>
        <p:nvSpPr>
          <p:cNvPr id="539" name="Ligne"/>
          <p:cNvSpPr/>
          <p:nvPr/>
        </p:nvSpPr>
        <p:spPr>
          <a:xfrm flipV="1">
            <a:off x="8151310" y="7586222"/>
            <a:ext cx="1270001" cy="1270001"/>
          </a:xfrm>
          <a:prstGeom prst="line">
            <a:avLst/>
          </a:prstGeom>
          <a:ln w="63500">
            <a:solidFill>
              <a:srgbClr val="5E5E5E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0" name="1 order of magnitude"/>
              <p:cNvSpPr txBox="1"/>
              <p:nvPr/>
            </p:nvSpPr>
            <p:spPr>
              <a:xfrm>
                <a:off x="8786031" y="8061935"/>
                <a:ext cx="3663464" cy="145535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50800" tIns="50800" rIns="50800" bIns="50800" anchor="ctr">
                <a:spAutoFit/>
              </a:bodyPr>
              <a:lstStyle/>
              <a:p>
                <a:pPr defTabSz="825500">
                  <a:defRPr sz="4000" b="1"/>
                </a:pPr>
                <a14:m>
                  <m:oMath xmlns:m="http://schemas.openxmlformats.org/officeDocument/2006/math">
                    <m:r>
                      <a:rPr sz="4800" i="1">
                        <a:solidFill>
                          <a:srgbClr val="5E5E5E"/>
                        </a:solidFill>
                        <a:latin typeface="Cambria Math" panose="02040503050406030204" pitchFamily="18" charset="0"/>
                      </a:rPr>
                      <m:t>∼</m:t>
                    </m:r>
                  </m:oMath>
                </a14:m>
                <a:r>
                  <a:t>1 order of magnitude</a:t>
                </a:r>
              </a:p>
            </p:txBody>
          </p:sp>
        </mc:Choice>
        <mc:Fallback xmlns="">
          <p:sp>
            <p:nvSpPr>
              <p:cNvPr id="540" name="1 order of magnitude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6031" y="8061935"/>
                <a:ext cx="3663464" cy="1455356"/>
              </a:xfrm>
              <a:prstGeom prst="rect">
                <a:avLst/>
              </a:prstGeom>
              <a:blipFill>
                <a:blip r:embed="rId4"/>
                <a:stretch>
                  <a:fillRect r="-345" b="-1637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1" name="Highest amplitudes"/>
          <p:cNvSpPr txBox="1"/>
          <p:nvPr/>
        </p:nvSpPr>
        <p:spPr>
          <a:xfrm>
            <a:off x="14721506" y="2660811"/>
            <a:ext cx="7240017" cy="1069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500">
                <a:solidFill>
                  <a:srgbClr val="000000"/>
                </a:solidFill>
              </a:defRPr>
            </a:lvl1pPr>
          </a:lstStyle>
          <a:p>
            <a:r>
              <a:t>Highest amplitudes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2" name="Luminosity…"/>
              <p:cNvSpPr/>
              <p:nvPr/>
            </p:nvSpPr>
            <p:spPr>
              <a:xfrm>
                <a:off x="14525955" y="8782500"/>
                <a:ext cx="7631119" cy="2424119"/>
              </a:xfrm>
              <a:prstGeom prst="roundRect">
                <a:avLst>
                  <a:gd name="adj" fmla="val 17674"/>
                </a:avLst>
              </a:prstGeom>
              <a:solidFill>
                <a:schemeClr val="accent1">
                  <a:hueOff val="114395"/>
                  <a:lumOff val="-24975"/>
                </a:schemeClr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27093" tIns="27093" rIns="27093" bIns="27093" anchor="ctr"/>
              <a:lstStyle/>
              <a:p>
                <a:pPr defTabSz="825500">
                  <a:defRPr sz="6000">
                    <a:solidFill>
                      <a:srgbClr val="FFFFFF"/>
                    </a:solidFill>
                  </a:defRPr>
                </a:pPr>
                <a:r>
                  <a:t>Luminosity </a:t>
                </a:r>
              </a:p>
              <a:p>
                <a:pPr defTabSz="825500">
                  <a:defRPr sz="6000">
                    <a:solidFill>
                      <a:srgbClr val="FFFFFF"/>
                    </a:solidFill>
                  </a:defRPr>
                </a:pPr>
                <a14:m>
                  <m:oMath xmlns:m="http://schemas.openxmlformats.org/officeDocument/2006/math">
                    <m:r>
                      <a:rPr sz="7200" i="1">
                        <a:solidFill>
                          <a:srgbClr val="FEFFFE"/>
                        </a:solidFill>
                        <a:latin typeface="Cambria Math" panose="02040503050406030204" pitchFamily="18" charset="0"/>
                      </a:rPr>
                      <m:t>∼</m:t>
                    </m:r>
                  </m:oMath>
                </a14:m>
                <a:r>
                  <a:t>0.1-3 ppm</a:t>
                </a:r>
              </a:p>
            </p:txBody>
          </p:sp>
        </mc:Choice>
        <mc:Fallback xmlns="">
          <p:sp>
            <p:nvSpPr>
              <p:cNvPr id="542" name="Luminosity…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5955" y="8782500"/>
                <a:ext cx="7631119" cy="2424119"/>
              </a:xfrm>
              <a:prstGeom prst="roundRect">
                <a:avLst>
                  <a:gd name="adj" fmla="val 17674"/>
                </a:avLst>
              </a:prstGeom>
              <a:blipFill>
                <a:blip r:embed="rId5"/>
                <a:stretch>
                  <a:fillRect t="-521" b="-833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545" name="Looking for signatures in Kepler: a working sample"/>
          <p:cNvSpPr txBox="1">
            <a:spLocks noGrp="1"/>
          </p:cNvSpPr>
          <p:nvPr>
            <p:ph type="title"/>
          </p:nvPr>
        </p:nvSpPr>
        <p:spPr>
          <a:xfrm>
            <a:off x="173037" y="370420"/>
            <a:ext cx="21090298" cy="1433164"/>
          </a:xfrm>
          <a:prstGeom prst="rect">
            <a:avLst/>
          </a:prstGeom>
        </p:spPr>
        <p:txBody>
          <a:bodyPr/>
          <a:lstStyle/>
          <a:p>
            <a:pPr defTabSz="2170121">
              <a:defRPr sz="7565" spc="-151">
                <a:solidFill>
                  <a:srgbClr val="000000"/>
                </a:solidFill>
              </a:defRPr>
            </a:pPr>
            <a:r>
              <a:t>Looking for signatures in </a:t>
            </a:r>
            <a:r>
              <a:rPr i="1"/>
              <a:t>Kepler</a:t>
            </a:r>
            <a:r>
              <a:t>: a working sample</a:t>
            </a:r>
          </a:p>
        </p:txBody>
      </p:sp>
      <p:grpSp>
        <p:nvGrpSpPr>
          <p:cNvPr id="554" name="Grouper"/>
          <p:cNvGrpSpPr/>
          <p:nvPr/>
        </p:nvGrpSpPr>
        <p:grpSpPr>
          <a:xfrm>
            <a:off x="609870" y="3927604"/>
            <a:ext cx="13046656" cy="7638792"/>
            <a:chOff x="0" y="0"/>
            <a:chExt cx="13046654" cy="7638791"/>
          </a:xfrm>
        </p:grpSpPr>
        <p:pic>
          <p:nvPicPr>
            <p:cNvPr id="546" name="Grouper" descr="Grouper"/>
            <p:cNvPicPr>
              <a:picLocks noChangeAspect="1"/>
            </p:cNvPicPr>
            <p:nvPr/>
          </p:nvPicPr>
          <p:blipFill>
            <a:blip r:embed="rId2"/>
            <a:srcRect l="908" t="3655" r="908"/>
            <a:stretch>
              <a:fillRect/>
            </a:stretch>
          </p:blipFill>
          <p:spPr>
            <a:xfrm>
              <a:off x="0" y="0"/>
              <a:ext cx="13046655" cy="76387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47" name="Rotational modulations"/>
            <p:cNvSpPr txBox="1"/>
            <p:nvPr/>
          </p:nvSpPr>
          <p:spPr>
            <a:xfrm>
              <a:off x="1887220" y="2520660"/>
              <a:ext cx="3591235" cy="9201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800">
                  <a:solidFill>
                    <a:schemeClr val="accent4">
                      <a:hueOff val="-1247790"/>
                      <a:lumOff val="-12326"/>
                    </a:schemeClr>
                  </a:solidFill>
                  <a:latin typeface="DejaVuMathTeXGyre-Regular"/>
                  <a:ea typeface="DejaVuMathTeXGyre-Regular"/>
                  <a:cs typeface="DejaVuMathTeXGyre-Regular"/>
                  <a:sym typeface="DejaVuMathTeXGyre-Regular"/>
                </a:defRPr>
              </a:lvl1pPr>
            </a:lstStyle>
            <a:p>
              <a:r>
                <a:t>Rotational modulations</a:t>
              </a:r>
            </a:p>
          </p:txBody>
        </p:sp>
        <p:sp>
          <p:nvSpPr>
            <p:cNvPr id="548" name="Ligne"/>
            <p:cNvSpPr/>
            <p:nvPr/>
          </p:nvSpPr>
          <p:spPr>
            <a:xfrm flipV="1">
              <a:off x="4843123" y="1896107"/>
              <a:ext cx="658172" cy="658171"/>
            </a:xfrm>
            <a:prstGeom prst="line">
              <a:avLst/>
            </a:prstGeom>
            <a:noFill/>
            <a:ln w="139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49" name="Ligne"/>
            <p:cNvSpPr/>
            <p:nvPr/>
          </p:nvSpPr>
          <p:spPr>
            <a:xfrm flipV="1">
              <a:off x="7379880" y="3080978"/>
              <a:ext cx="1" cy="2387069"/>
            </a:xfrm>
            <a:prstGeom prst="line">
              <a:avLst/>
            </a:prstGeom>
            <a:noFill/>
            <a:ln w="139700" cap="flat">
              <a:solidFill>
                <a:schemeClr val="accent6">
                  <a:satOff val="-16844"/>
                  <a:lumOff val="-30747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0" name="Background activity"/>
            <p:cNvSpPr txBox="1"/>
            <p:nvPr/>
          </p:nvSpPr>
          <p:spPr>
            <a:xfrm>
              <a:off x="6236017" y="5434386"/>
              <a:ext cx="2617787" cy="9201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800">
                  <a:solidFill>
                    <a:schemeClr val="accent6">
                      <a:satOff val="-16844"/>
                      <a:lumOff val="-30747"/>
                    </a:schemeClr>
                  </a:solidFill>
                  <a:latin typeface="DejaVuMathTeXGyre-Regular"/>
                  <a:ea typeface="DejaVuMathTeXGyre-Regular"/>
                  <a:cs typeface="DejaVuMathTeXGyre-Regular"/>
                  <a:sym typeface="DejaVuMathTeXGyre-Regular"/>
                </a:defRPr>
              </a:lvl1pPr>
            </a:lstStyle>
            <a:p>
              <a:r>
                <a:t>Background activity</a:t>
              </a:r>
            </a:p>
          </p:txBody>
        </p:sp>
        <p:sp>
          <p:nvSpPr>
            <p:cNvPr id="551" name="Ligne"/>
            <p:cNvSpPr/>
            <p:nvPr/>
          </p:nvSpPr>
          <p:spPr>
            <a:xfrm flipV="1">
              <a:off x="9482582" y="3291840"/>
              <a:ext cx="1" cy="724509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2" name="Convection"/>
            <p:cNvSpPr txBox="1"/>
            <p:nvPr/>
          </p:nvSpPr>
          <p:spPr>
            <a:xfrm>
              <a:off x="8902121" y="4044481"/>
              <a:ext cx="2617787" cy="460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800">
                  <a:solidFill>
                    <a:srgbClr val="FFFFFF"/>
                  </a:solidFill>
                  <a:latin typeface="DejaVuMathTeXGyre-Regular"/>
                  <a:ea typeface="DejaVuMathTeXGyre-Regular"/>
                  <a:cs typeface="DejaVuMathTeXGyre-Regular"/>
                  <a:sym typeface="DejaVuMathTeXGyre-Regular"/>
                </a:defRPr>
              </a:lvl1pPr>
            </a:lstStyle>
            <a:p>
              <a:r>
                <a:t>Convection</a:t>
              </a:r>
            </a:p>
          </p:txBody>
        </p:sp>
        <p:sp>
          <p:nvSpPr>
            <p:cNvPr id="553" name="p modes"/>
            <p:cNvSpPr txBox="1"/>
            <p:nvPr/>
          </p:nvSpPr>
          <p:spPr>
            <a:xfrm>
              <a:off x="9304020" y="962793"/>
              <a:ext cx="3591235" cy="9201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800">
                  <a:solidFill>
                    <a:srgbClr val="B48100"/>
                  </a:solidFill>
                  <a:latin typeface="DejaVuMathTeXGyre-Regular"/>
                  <a:ea typeface="DejaVuMathTeXGyre-Regular"/>
                  <a:cs typeface="DejaVuMathTeXGyre-Regular"/>
                  <a:sym typeface="DejaVuMathTeXGyre-Regular"/>
                </a:defRPr>
              </a:lvl1pPr>
            </a:lstStyle>
            <a:p>
              <a:r>
                <a:t>p modes</a:t>
              </a:r>
            </a:p>
          </p:txBody>
        </p:sp>
      </p:grpSp>
      <p:grpSp>
        <p:nvGrpSpPr>
          <p:cNvPr id="560" name="Grouper"/>
          <p:cNvGrpSpPr/>
          <p:nvPr/>
        </p:nvGrpSpPr>
        <p:grpSpPr>
          <a:xfrm>
            <a:off x="13699881" y="2025602"/>
            <a:ext cx="10638434" cy="10885714"/>
            <a:chOff x="0" y="0"/>
            <a:chExt cx="10638432" cy="10885712"/>
          </a:xfrm>
        </p:grpSpPr>
        <p:grpSp>
          <p:nvGrpSpPr>
            <p:cNvPr id="558" name="Grouper"/>
            <p:cNvGrpSpPr/>
            <p:nvPr/>
          </p:nvGrpSpPr>
          <p:grpSpPr>
            <a:xfrm>
              <a:off x="0" y="182906"/>
              <a:ext cx="10638433" cy="10702807"/>
              <a:chOff x="-59432" y="-374176"/>
              <a:chExt cx="10638432" cy="10702806"/>
            </a:xfrm>
          </p:grpSpPr>
          <p:sp>
            <p:nvSpPr>
              <p:cNvPr id="555" name="Selecting F-type stars with stochastic p modes"/>
              <p:cNvSpPr/>
              <p:nvPr/>
            </p:nvSpPr>
            <p:spPr>
              <a:xfrm>
                <a:off x="1169412" y="7650278"/>
                <a:ext cx="7483944" cy="1842466"/>
              </a:xfrm>
              <a:prstGeom prst="roundRect">
                <a:avLst>
                  <a:gd name="adj" fmla="val 17215"/>
                </a:avLst>
              </a:prstGeom>
              <a:solidFill>
                <a:schemeClr val="accent4">
                  <a:hueOff val="-476017"/>
                  <a:lumOff val="-10042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ctr">
                <a:noAutofit/>
              </a:bodyPr>
              <a:lstStyle>
                <a:lvl1pPr defTabSz="825500">
                  <a:defRPr sz="4000">
                    <a:solidFill>
                      <a:srgbClr val="000000"/>
                    </a:solidFill>
                  </a:defRPr>
                </a:lvl1pPr>
              </a:lstStyle>
              <a:p>
                <a:r>
                  <a:t>Selecting F-type stars with stochastic p modes</a:t>
                </a:r>
              </a:p>
            </p:txBody>
          </p:sp>
          <p:sp>
            <p:nvSpPr>
              <p:cNvPr id="556" name="(Mathur et al. 2014; Lund et al. 2017; Silva-Aguirre et al. 2017; Hall et al. 2021)"/>
              <p:cNvSpPr txBox="1"/>
              <p:nvPr/>
            </p:nvSpPr>
            <p:spPr>
              <a:xfrm>
                <a:off x="2051136" y="9438756"/>
                <a:ext cx="5720496" cy="889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defTabSz="584200"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lvl1pPr>
              </a:lstStyle>
              <a:p>
                <a:r>
                  <a:t>(Mathur et al. 2014; Lund et al. 2017; Silva-Aguirre et al. 2017; Hall et al. 2021)</a:t>
                </a:r>
              </a:p>
            </p:txBody>
          </p:sp>
          <p:pic>
            <p:nvPicPr>
              <p:cNvPr id="557" name="Capture d’écran 2023-11-20 à 16.15.13.png" descr="Capture d’écran 2023-11-20 à 16.15.13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59433" y="-374177"/>
                <a:ext cx="10638434" cy="79788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559" name="(Breton et al. 2023)"/>
            <p:cNvSpPr txBox="1"/>
            <p:nvPr/>
          </p:nvSpPr>
          <p:spPr>
            <a:xfrm>
              <a:off x="3648206" y="0"/>
              <a:ext cx="4429549" cy="5885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35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t>(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Breton</a:t>
              </a:r>
              <a:r>
                <a:t> et al. 2023)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1" name="Équation"/>
              <p:cNvSpPr txBox="1"/>
              <p:nvPr/>
            </p:nvSpPr>
            <p:spPr>
              <a:xfrm rot="5400000">
                <a:off x="20322529" y="2365233"/>
                <a:ext cx="933450" cy="321480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29400" i="1">
                          <a:solidFill>
                            <a:srgbClr val="56C1FE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</m:oMath>
                  </m:oMathPara>
                </a14:m>
                <a:endParaRPr sz="29400" dirty="0">
                  <a:solidFill>
                    <a:srgbClr val="56C1FF"/>
                  </a:solidFill>
                </a:endParaRPr>
              </a:p>
            </p:txBody>
          </p:sp>
        </mc:Choice>
        <mc:Fallback xmlns="">
          <p:sp>
            <p:nvSpPr>
              <p:cNvPr id="561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20322529" y="2365233"/>
                <a:ext cx="933450" cy="3214803"/>
              </a:xfrm>
              <a:prstGeom prst="rect">
                <a:avLst/>
              </a:prstGeom>
              <a:blipFill>
                <a:blip r:embed="rId4"/>
                <a:stretch>
                  <a:fillRect l="-93307" t="-186486" b="-240541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2" name="Solar-type stars"/>
          <p:cNvSpPr txBox="1"/>
          <p:nvPr/>
        </p:nvSpPr>
        <p:spPr>
          <a:xfrm>
            <a:off x="18549340" y="3122270"/>
            <a:ext cx="24173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t>Solar-type stars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3" name="Équation"/>
              <p:cNvSpPr txBox="1"/>
              <p:nvPr/>
            </p:nvSpPr>
            <p:spPr>
              <a:xfrm rot="16200000">
                <a:off x="15254739" y="7098319"/>
                <a:ext cx="606426" cy="208852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19100" i="1">
                          <a:solidFill>
                            <a:srgbClr val="FDAD00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</m:oMath>
                  </m:oMathPara>
                </a14:m>
                <a:endParaRPr sz="19100" dirty="0">
                  <a:solidFill>
                    <a:srgbClr val="FEAE00"/>
                  </a:solidFill>
                </a:endParaRPr>
              </a:p>
            </p:txBody>
          </p:sp>
        </mc:Choice>
        <mc:Fallback xmlns="">
          <p:sp>
            <p:nvSpPr>
              <p:cNvPr id="563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254739" y="7098319"/>
                <a:ext cx="606426" cy="2088529"/>
              </a:xfrm>
              <a:prstGeom prst="rect">
                <a:avLst/>
              </a:prstGeom>
              <a:blipFill>
                <a:blip r:embed="rId5"/>
                <a:stretch>
                  <a:fillRect t="-241667" r="-93373" b="-187500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4" name="Dor stars"/>
              <p:cNvSpPr txBox="1"/>
              <p:nvPr/>
            </p:nvSpPr>
            <p:spPr>
              <a:xfrm>
                <a:off x="15405335" y="8105627"/>
                <a:ext cx="1693548" cy="54176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>
                  <a:defRPr b="1">
                    <a:solidFill>
                      <a:schemeClr val="accent4">
                        <a:hueOff val="-1247790"/>
                        <a:lumOff val="-12326"/>
                      </a:schemeClr>
                    </a:solidFill>
                  </a:defRPr>
                </a:pPr>
                <a14:m>
                  <m:oMath xmlns:m="http://schemas.openxmlformats.org/officeDocument/2006/math">
                    <m:r>
                      <a:rPr sz="2850" i="1">
                        <a:solidFill>
                          <a:srgbClr val="F27100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dirty="0"/>
                  <a:t> </a:t>
                </a:r>
                <a:r>
                  <a:rPr dirty="0" err="1"/>
                  <a:t>Dor</a:t>
                </a:r>
                <a:r>
                  <a:rPr dirty="0"/>
                  <a:t> stars</a:t>
                </a:r>
                <a:endParaRPr dirty="0">
                  <a:solidFill>
                    <a:srgbClr val="F27200"/>
                  </a:solidFill>
                </a:endParaRPr>
              </a:p>
            </p:txBody>
          </p:sp>
        </mc:Choice>
        <mc:Fallback xmlns="">
          <p:sp>
            <p:nvSpPr>
              <p:cNvPr id="564" name="Dor stars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5335" y="8105627"/>
                <a:ext cx="1693548" cy="541765"/>
              </a:xfrm>
              <a:prstGeom prst="rect">
                <a:avLst/>
              </a:prstGeom>
              <a:blipFill>
                <a:blip r:embed="rId6"/>
                <a:stretch>
                  <a:fillRect l="-5185" r="-8889" b="-18182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567" name="Looking for signatures in Kepler"/>
          <p:cNvSpPr txBox="1">
            <a:spLocks noGrp="1"/>
          </p:cNvSpPr>
          <p:nvPr>
            <p:ph type="title"/>
          </p:nvPr>
        </p:nvSpPr>
        <p:spPr>
          <a:xfrm>
            <a:off x="173037" y="370420"/>
            <a:ext cx="19611254" cy="143316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/>
              <a:t>Looking for signatures in </a:t>
            </a:r>
            <a:r>
              <a:rPr i="1" dirty="0"/>
              <a:t>Kepler</a:t>
            </a:r>
            <a:r>
              <a:rPr lang="en-US" dirty="0"/>
              <a:t>: S/N spectra</a:t>
            </a:r>
            <a:endParaRPr i="1" dirty="0"/>
          </a:p>
        </p:txBody>
      </p:sp>
      <p:sp>
        <p:nvSpPr>
          <p:cNvPr id="568" name="Flèche"/>
          <p:cNvSpPr/>
          <p:nvPr/>
        </p:nvSpPr>
        <p:spPr>
          <a:xfrm>
            <a:off x="10361496" y="6459042"/>
            <a:ext cx="4093590" cy="612826"/>
          </a:xfrm>
          <a:prstGeom prst="rightArrow">
            <a:avLst>
              <a:gd name="adj1" fmla="val 32000"/>
              <a:gd name="adj2" fmla="val 144128"/>
            </a:avLst>
          </a:prstGeom>
          <a:solidFill>
            <a:schemeClr val="accent1">
              <a:hueOff val="114395"/>
              <a:lumOff val="-24975"/>
            </a:schemeClr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69" name="Select peaks with significant height in the S/N spectrum"/>
          <p:cNvSpPr/>
          <p:nvPr/>
        </p:nvSpPr>
        <p:spPr>
          <a:xfrm>
            <a:off x="1620668" y="11381068"/>
            <a:ext cx="12716344" cy="1029952"/>
          </a:xfrm>
          <a:prstGeom prst="roundRect">
            <a:avLst>
              <a:gd name="adj" fmla="val 30796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3500">
                <a:solidFill>
                  <a:srgbClr val="000000"/>
                </a:solidFill>
              </a:defRPr>
            </a:pPr>
            <a:r>
              <a:t>Select 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peaks with significant height</a:t>
            </a:r>
            <a:r>
              <a:t> in the S/N spectrum</a:t>
            </a:r>
          </a:p>
        </p:txBody>
      </p:sp>
      <p:sp>
        <p:nvSpPr>
          <p:cNvPr id="570" name="(e.g. Appourchaux et al. 2000)"/>
          <p:cNvSpPr txBox="1"/>
          <p:nvPr/>
        </p:nvSpPr>
        <p:spPr>
          <a:xfrm>
            <a:off x="9915427" y="12408189"/>
            <a:ext cx="4196487" cy="461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1733930"/>
          </a:lstStyle>
          <a:p>
            <a:r>
              <a:t>(e.g. Appourchaux et al. 2000)</a:t>
            </a:r>
          </a:p>
        </p:txBody>
      </p:sp>
      <p:pic>
        <p:nvPicPr>
          <p:cNvPr id="571" name="Capture d’écran 2023-11-20 à 16.16.41.png" descr="Capture d’écran 2023-11-20 à 16.16.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5" y="1929944"/>
            <a:ext cx="10203275" cy="8220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572" name="Capture d’écran 2023-11-20 à 16.17.18.png" descr="Capture d’écran 2023-11-20 à 16.17.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6368" y="2110979"/>
            <a:ext cx="9323432" cy="9308953"/>
          </a:xfrm>
          <a:prstGeom prst="rect">
            <a:avLst/>
          </a:prstGeom>
          <a:ln w="12700">
            <a:miter lim="400000"/>
          </a:ln>
        </p:spPr>
      </p:pic>
      <p:sp>
        <p:nvSpPr>
          <p:cNvPr id="573" name="(Breton et al. 2023)"/>
          <p:cNvSpPr txBox="1"/>
          <p:nvPr/>
        </p:nvSpPr>
        <p:spPr>
          <a:xfrm>
            <a:off x="5384688" y="2528311"/>
            <a:ext cx="4429548" cy="5885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5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2023)</a:t>
            </a:r>
          </a:p>
        </p:txBody>
      </p:sp>
      <p:sp>
        <p:nvSpPr>
          <p:cNvPr id="574" name="(Breton et al. 2023)"/>
          <p:cNvSpPr txBox="1"/>
          <p:nvPr/>
        </p:nvSpPr>
        <p:spPr>
          <a:xfrm>
            <a:off x="18948288" y="11601779"/>
            <a:ext cx="4429548" cy="588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5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2023)</a:t>
            </a:r>
          </a:p>
        </p:txBody>
      </p:sp>
      <p:sp>
        <p:nvSpPr>
          <p:cNvPr id="575" name="Fit performed with the Bayesian module apollinaire (Breton et al. 2022b)"/>
          <p:cNvSpPr txBox="1"/>
          <p:nvPr/>
        </p:nvSpPr>
        <p:spPr>
          <a:xfrm>
            <a:off x="10552990" y="3401795"/>
            <a:ext cx="3674933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200">
                <a:solidFill>
                  <a:srgbClr val="000000"/>
                </a:solidFill>
              </a:defRPr>
            </a:pPr>
            <a:r>
              <a:rPr dirty="0"/>
              <a:t>Fit performed with the Bayesian</a:t>
            </a:r>
            <a:r>
              <a:rPr lang="en-US" dirty="0"/>
              <a:t> </a:t>
            </a:r>
            <a:r>
              <a:rPr lang="en-US" dirty="0" err="1"/>
              <a:t>asteroseismic</a:t>
            </a:r>
            <a:r>
              <a:rPr dirty="0"/>
              <a:t> module </a:t>
            </a:r>
            <a:r>
              <a:rPr dirty="0" err="1">
                <a:latin typeface="American Typewriter"/>
                <a:ea typeface="American Typewriter"/>
                <a:cs typeface="American Typewriter"/>
                <a:sym typeface="American Typewriter"/>
              </a:rPr>
              <a:t>apollinaire</a:t>
            </a:r>
            <a:r>
              <a:rPr dirty="0"/>
              <a:t> (</a:t>
            </a:r>
            <a:r>
              <a:rPr b="1" dirty="0"/>
              <a:t>Breton</a:t>
            </a:r>
            <a:r>
              <a:rPr dirty="0"/>
              <a:t> et al. 2022b)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Capture d’écran 2023-11-20 à 16.19.13.png" descr="Capture d’écran 2023-11-20 à 16.19.13.png"/>
          <p:cNvPicPr>
            <a:picLocks noChangeAspect="1"/>
          </p:cNvPicPr>
          <p:nvPr/>
        </p:nvPicPr>
        <p:blipFill>
          <a:blip r:embed="rId2"/>
          <a:srcRect l="3553" t="3398" r="6494" b="3398"/>
          <a:stretch>
            <a:fillRect/>
          </a:stretch>
        </p:blipFill>
        <p:spPr>
          <a:xfrm>
            <a:off x="359032" y="2215911"/>
            <a:ext cx="11381523" cy="11055853"/>
          </a:xfrm>
          <a:prstGeom prst="rect">
            <a:avLst/>
          </a:prstGeom>
          <a:ln w="12700">
            <a:miter lim="400000"/>
          </a:ln>
        </p:spPr>
      </p:pic>
      <p:sp>
        <p:nvSpPr>
          <p:cNvPr id="57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579" name="Looking for signatures in Kepler"/>
          <p:cNvSpPr txBox="1">
            <a:spLocks noGrp="1"/>
          </p:cNvSpPr>
          <p:nvPr>
            <p:ph type="title"/>
          </p:nvPr>
        </p:nvSpPr>
        <p:spPr>
          <a:xfrm>
            <a:off x="173037" y="432766"/>
            <a:ext cx="21169890" cy="143316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/>
              <a:t>Looking for signatures in </a:t>
            </a:r>
            <a:r>
              <a:rPr i="1" dirty="0"/>
              <a:t>Kepler</a:t>
            </a:r>
            <a:r>
              <a:rPr lang="en-US" dirty="0"/>
              <a:t>: modelling</a:t>
            </a:r>
            <a:endParaRPr i="1" dirty="0"/>
          </a:p>
        </p:txBody>
      </p:sp>
      <p:sp>
        <p:nvSpPr>
          <p:cNvPr id="580" name="Evidence for signal that might be modes with mixed character (acoustic + gravity)"/>
          <p:cNvSpPr/>
          <p:nvPr/>
        </p:nvSpPr>
        <p:spPr>
          <a:xfrm>
            <a:off x="12966233" y="2643188"/>
            <a:ext cx="9302525" cy="3229688"/>
          </a:xfrm>
          <a:prstGeom prst="roundRect">
            <a:avLst>
              <a:gd name="adj" fmla="val 9889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5000">
                <a:solidFill>
                  <a:srgbClr val="000000"/>
                </a:solidFill>
              </a:defRPr>
            </a:pPr>
            <a:r>
              <a:t>Evidence for signal that might be 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modes </a:t>
            </a:r>
            <a:r>
              <a:t>with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mixed character</a:t>
            </a:r>
            <a:r>
              <a:t> (acoustic + gravity)</a:t>
            </a:r>
          </a:p>
        </p:txBody>
      </p:sp>
      <p:sp>
        <p:nvSpPr>
          <p:cNvPr id="581" name="(Breton et al. 2023)"/>
          <p:cNvSpPr txBox="1"/>
          <p:nvPr/>
        </p:nvSpPr>
        <p:spPr>
          <a:xfrm>
            <a:off x="2893812" y="2528311"/>
            <a:ext cx="4637097" cy="5885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5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2023)</a:t>
            </a:r>
          </a:p>
        </p:txBody>
      </p:sp>
      <p:sp>
        <p:nvSpPr>
          <p:cNvPr id="582" name="Extremely sensitive to the internal structure and dynamics of the star"/>
          <p:cNvSpPr/>
          <p:nvPr/>
        </p:nvSpPr>
        <p:spPr>
          <a:xfrm>
            <a:off x="12966233" y="8612188"/>
            <a:ext cx="9302525" cy="3229688"/>
          </a:xfrm>
          <a:prstGeom prst="roundRect">
            <a:avLst>
              <a:gd name="adj" fmla="val 9889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5000">
                <a:solidFill>
                  <a:srgbClr val="000000"/>
                </a:solidFill>
              </a:defRPr>
            </a:pPr>
            <a:r>
              <a:t>Extremely sensitive to the internal </a:t>
            </a:r>
            <a:r>
              <a:rPr b="1">
                <a:solidFill>
                  <a:schemeClr val="accent4">
                    <a:hueOff val="-1247790"/>
                    <a:lumOff val="-12326"/>
                  </a:schemeClr>
                </a:solidFill>
              </a:rPr>
              <a:t>structure</a:t>
            </a:r>
            <a:r>
              <a:t> and </a:t>
            </a:r>
            <a:r>
              <a:rPr b="1">
                <a:solidFill>
                  <a:schemeClr val="accent1">
                    <a:hueOff val="114395"/>
                    <a:lumOff val="-24975"/>
                  </a:schemeClr>
                </a:solidFill>
              </a:rPr>
              <a:t>dynamics</a:t>
            </a:r>
            <a:r>
              <a:t> of the star </a:t>
            </a:r>
          </a:p>
        </p:txBody>
      </p:sp>
      <p:sp>
        <p:nvSpPr>
          <p:cNvPr id="583" name="Flèche"/>
          <p:cNvSpPr/>
          <p:nvPr/>
        </p:nvSpPr>
        <p:spPr>
          <a:xfrm rot="5400000">
            <a:off x="14387132" y="6837631"/>
            <a:ext cx="1924178" cy="612826"/>
          </a:xfrm>
          <a:prstGeom prst="rightArrow">
            <a:avLst>
              <a:gd name="adj1" fmla="val 32000"/>
              <a:gd name="adj2" fmla="val 144128"/>
            </a:avLst>
          </a:prstGeom>
          <a:solidFill>
            <a:schemeClr val="accent1">
              <a:hueOff val="114395"/>
              <a:lumOff val="-24975"/>
            </a:schemeClr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84" name="(e.g. Ong &amp; Basu et al. 2020)"/>
          <p:cNvSpPr txBox="1"/>
          <p:nvPr/>
        </p:nvSpPr>
        <p:spPr>
          <a:xfrm>
            <a:off x="17129027" y="11983805"/>
            <a:ext cx="4977385" cy="54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1733930">
              <a:defRPr sz="3000"/>
            </a:lvl1pPr>
          </a:lstStyle>
          <a:p>
            <a:r>
              <a:t>(e.g. Ong &amp; Basu et al. 2020)</a:t>
            </a:r>
          </a:p>
        </p:txBody>
      </p:sp>
      <p:sp>
        <p:nvSpPr>
          <p:cNvPr id="585" name="(such as what is seen in subgiants and red giants, e.g. Beck et al. 2011, Deheuvels et al. 2014)"/>
          <p:cNvSpPr txBox="1"/>
          <p:nvPr/>
        </p:nvSpPr>
        <p:spPr>
          <a:xfrm>
            <a:off x="16040175" y="6041579"/>
            <a:ext cx="5485295" cy="2257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1733930">
              <a:defRPr sz="3500"/>
            </a:lvl1pPr>
          </a:lstStyle>
          <a:p>
            <a:r>
              <a:rPr dirty="0"/>
              <a:t>(such as what is seen in subgiants and red giants, e.g. Beck et al. 2011, </a:t>
            </a:r>
            <a:r>
              <a:rPr dirty="0" err="1"/>
              <a:t>Deheuvels</a:t>
            </a:r>
            <a:r>
              <a:rPr dirty="0"/>
              <a:t> et al. 2014)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588" name="Perspectives for the future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Perspectives for the future</a:t>
            </a:r>
          </a:p>
        </p:txBody>
      </p:sp>
      <p:pic>
        <p:nvPicPr>
          <p:cNvPr id="589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7678" y="1971327"/>
            <a:ext cx="4337046" cy="4337046"/>
          </a:xfrm>
          <a:prstGeom prst="rect">
            <a:avLst/>
          </a:prstGeom>
          <a:ln w="12700">
            <a:miter lim="400000"/>
          </a:ln>
        </p:spPr>
      </p:pic>
      <p:sp>
        <p:nvSpPr>
          <p:cNvPr id="590" name="More than 15,000 new main-sequence solar-type pulsator observations with PLATO"/>
          <p:cNvSpPr/>
          <p:nvPr/>
        </p:nvSpPr>
        <p:spPr>
          <a:xfrm>
            <a:off x="8728131" y="7268048"/>
            <a:ext cx="13428031" cy="1799928"/>
          </a:xfrm>
          <a:prstGeom prst="roundRect">
            <a:avLst>
              <a:gd name="adj" fmla="val 17744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5000">
                <a:solidFill>
                  <a:srgbClr val="000000"/>
                </a:solidFill>
              </a:defRPr>
            </a:pPr>
            <a:r>
              <a:t> More than 15,000 new main-sequence solar-type pulsator observations with </a:t>
            </a:r>
            <a:r>
              <a:rPr b="1">
                <a:solidFill>
                  <a:schemeClr val="accent4">
                    <a:hueOff val="-1247790"/>
                    <a:lumOff val="-12326"/>
                  </a:schemeClr>
                </a:solidFill>
              </a:rPr>
              <a:t>PLATO</a:t>
            </a:r>
          </a:p>
        </p:txBody>
      </p:sp>
      <p:sp>
        <p:nvSpPr>
          <p:cNvPr id="591" name="Exploring the optimal parameter range among F-type stars to perform the search (ongoing project with C. Pinçon)"/>
          <p:cNvSpPr/>
          <p:nvPr/>
        </p:nvSpPr>
        <p:spPr>
          <a:xfrm>
            <a:off x="12394866" y="10136274"/>
            <a:ext cx="10514161" cy="2548664"/>
          </a:xfrm>
          <a:prstGeom prst="roundRect">
            <a:avLst>
              <a:gd name="adj" fmla="val 12531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4000" i="1">
                <a:solidFill>
                  <a:srgbClr val="000000"/>
                </a:solidFill>
              </a:defRPr>
            </a:pPr>
            <a:r>
              <a:t>Exploring the </a:t>
            </a:r>
            <a:r>
              <a:rPr b="1"/>
              <a:t>optimal parameter range</a:t>
            </a:r>
            <a:r>
              <a:t> among F-type stars to perform the search (ongoing project with C. Pinçon)</a:t>
            </a:r>
          </a:p>
        </p:txBody>
      </p:sp>
      <p:sp>
        <p:nvSpPr>
          <p:cNvPr id="592" name="Studying the role of the convective core in IGWs excitation"/>
          <p:cNvSpPr/>
          <p:nvPr/>
        </p:nvSpPr>
        <p:spPr>
          <a:xfrm>
            <a:off x="1170427" y="2395342"/>
            <a:ext cx="12691553" cy="1799929"/>
          </a:xfrm>
          <a:prstGeom prst="roundRect">
            <a:avLst>
              <a:gd name="adj" fmla="val 17744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/>
          <a:p>
            <a:pPr defTabSz="825500">
              <a:defRPr sz="5000">
                <a:solidFill>
                  <a:srgbClr val="000000"/>
                </a:solidFill>
              </a:defRPr>
            </a:pPr>
            <a:r>
              <a:t>Studying the role of the </a:t>
            </a:r>
            <a:r>
              <a:rPr b="1"/>
              <a:t>convective core</a:t>
            </a:r>
            <a:r>
              <a:t> in IGWs excitation </a:t>
            </a:r>
          </a:p>
        </p:txBody>
      </p:sp>
      <p:sp>
        <p:nvSpPr>
          <p:cNvPr id="593" name="3D simulations of F-type stars with two convective zone (Breton &amp; Brun, in prep)"/>
          <p:cNvSpPr/>
          <p:nvPr/>
        </p:nvSpPr>
        <p:spPr>
          <a:xfrm>
            <a:off x="8093130" y="4790685"/>
            <a:ext cx="10514161" cy="1889724"/>
          </a:xfrm>
          <a:prstGeom prst="roundRect">
            <a:avLst>
              <a:gd name="adj" fmla="val 16901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825500">
              <a:defRPr sz="4000" i="1">
                <a:solidFill>
                  <a:srgbClr val="000000"/>
                </a:solidFill>
              </a:defRPr>
            </a:lvl1pPr>
          </a:lstStyle>
          <a:p>
            <a:r>
              <a:t>3D simulations of F-type stars with two convective zone (Breton &amp; Brun, in prep)</a:t>
            </a:r>
          </a:p>
        </p:txBody>
      </p:sp>
      <p:pic>
        <p:nvPicPr>
          <p:cNvPr id="594" name="Capture d’écran 2023-12-21 à 15.34.40.png" descr="Capture d’écran 2023-12-21 à 15.34.40.png"/>
          <p:cNvPicPr>
            <a:picLocks noChangeAspect="1"/>
          </p:cNvPicPr>
          <p:nvPr/>
        </p:nvPicPr>
        <p:blipFill>
          <a:blip r:embed="rId3"/>
          <a:srcRect l="6134" r="3635"/>
          <a:stretch>
            <a:fillRect/>
          </a:stretch>
        </p:blipFill>
        <p:spPr>
          <a:xfrm>
            <a:off x="718488" y="5297296"/>
            <a:ext cx="6834311" cy="7068865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(Goupil et al. 2024)"/>
          <p:cNvSpPr txBox="1"/>
          <p:nvPr/>
        </p:nvSpPr>
        <p:spPr>
          <a:xfrm>
            <a:off x="18118550" y="9093072"/>
            <a:ext cx="3844100" cy="6098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3500"/>
            </a:lvl1pPr>
          </a:lstStyle>
          <a:p>
            <a:r>
              <a:t>(Goupil et al. 2024)</a:t>
            </a:r>
          </a:p>
        </p:txBody>
      </p:sp>
      <p:sp>
        <p:nvSpPr>
          <p:cNvPr id="596" name="(Rauer et al. 2014)"/>
          <p:cNvSpPr txBox="1"/>
          <p:nvPr/>
        </p:nvSpPr>
        <p:spPr>
          <a:xfrm>
            <a:off x="19805935" y="6428972"/>
            <a:ext cx="3720530" cy="609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3500"/>
            </a:lvl1pPr>
          </a:lstStyle>
          <a:p>
            <a:r>
              <a:t>(Rauer et al. 2014)</a:t>
            </a:r>
          </a:p>
        </p:txBody>
      </p:sp>
      <p:sp>
        <p:nvSpPr>
          <p:cNvPr id="599" name="Ligne de connexion"/>
          <p:cNvSpPr/>
          <p:nvPr/>
        </p:nvSpPr>
        <p:spPr>
          <a:xfrm>
            <a:off x="10116820" y="9297670"/>
            <a:ext cx="1780540" cy="2301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</a:path>
            </a:pathLst>
          </a:custGeom>
          <a:ln w="88900">
            <a:solidFill>
              <a:srgbClr val="000000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600" name="Ligne de connexion"/>
          <p:cNvSpPr/>
          <p:nvPr/>
        </p:nvSpPr>
        <p:spPr>
          <a:xfrm>
            <a:off x="14171930" y="3191510"/>
            <a:ext cx="288925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ln w="88900">
            <a:solidFill>
              <a:srgbClr val="000000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603" name="Gyrochronology"/>
          <p:cNvSpPr txBox="1"/>
          <p:nvPr/>
        </p:nvSpPr>
        <p:spPr>
          <a:xfrm>
            <a:off x="31825102" y="52258467"/>
            <a:ext cx="7004539" cy="99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t>Gyrochronology</a:t>
            </a:r>
          </a:p>
        </p:txBody>
      </p:sp>
      <p:pic>
        <p:nvPicPr>
          <p:cNvPr id="604" name="pasted-image.tiff" descr="pasted-image.tiff"/>
          <p:cNvPicPr>
            <a:picLocks noChangeAspect="1"/>
          </p:cNvPicPr>
          <p:nvPr/>
        </p:nvPicPr>
        <p:blipFill>
          <a:blip r:embed="rId2"/>
          <a:srcRect l="12642"/>
          <a:stretch>
            <a:fillRect/>
          </a:stretch>
        </p:blipFill>
        <p:spPr>
          <a:xfrm>
            <a:off x="-40357" y="-61318"/>
            <a:ext cx="24464714" cy="13838586"/>
          </a:xfrm>
          <a:prstGeom prst="rect">
            <a:avLst/>
          </a:prstGeom>
          <a:ln w="12700">
            <a:miter lim="400000"/>
          </a:ln>
        </p:spPr>
      </p:pic>
      <p:sp>
        <p:nvSpPr>
          <p:cNvPr id="605" name="Thank you for your attention !"/>
          <p:cNvSpPr txBox="1"/>
          <p:nvPr/>
        </p:nvSpPr>
        <p:spPr>
          <a:xfrm>
            <a:off x="15962129" y="1002058"/>
            <a:ext cx="6827073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t>Thank you for your attention !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Capture d’écran 2022-09-07 à 13.34.37.png" descr="Capture d’écran 2022-09-07 à 13.34.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90" y="2069574"/>
            <a:ext cx="11183656" cy="11604887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367" name="Rotation in the Sun and solar-type stars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Rotation in the Sun and solar-type stars</a:t>
            </a:r>
          </a:p>
        </p:txBody>
      </p:sp>
      <p:sp>
        <p:nvSpPr>
          <p:cNvPr id="368" name="?"/>
          <p:cNvSpPr txBox="1"/>
          <p:nvPr/>
        </p:nvSpPr>
        <p:spPr>
          <a:xfrm>
            <a:off x="5840730" y="6573798"/>
            <a:ext cx="713741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000000"/>
                </a:solidFill>
                <a:latin typeface="CMU Serif Roman"/>
                <a:ea typeface="CMU Serif Roman"/>
                <a:cs typeface="CMU Serif Roman"/>
                <a:sym typeface="CMU Serif Roman"/>
              </a:defRPr>
            </a:lvl1pPr>
          </a:lstStyle>
          <a:p>
            <a:r>
              <a:t>?</a:t>
            </a:r>
          </a:p>
        </p:txBody>
      </p:sp>
      <p:sp>
        <p:nvSpPr>
          <p:cNvPr id="369" name="(Korzennik &amp; Eff-Darwich 2011)"/>
          <p:cNvSpPr txBox="1"/>
          <p:nvPr/>
        </p:nvSpPr>
        <p:spPr>
          <a:xfrm>
            <a:off x="5832652" y="12909770"/>
            <a:ext cx="5047896" cy="5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(Korzennik &amp; Eff-Darwich 2011)</a:t>
            </a:r>
          </a:p>
        </p:txBody>
      </p:sp>
      <p:sp>
        <p:nvSpPr>
          <p:cNvPr id="370" name="Fast equator/slow pole in the convective zone…"/>
          <p:cNvSpPr/>
          <p:nvPr/>
        </p:nvSpPr>
        <p:spPr>
          <a:xfrm>
            <a:off x="12336355" y="2373907"/>
            <a:ext cx="10490613" cy="9644723"/>
          </a:xfrm>
          <a:prstGeom prst="roundRect">
            <a:avLst>
              <a:gd name="adj" fmla="val 3424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5200">
                <a:solidFill>
                  <a:srgbClr val="000000"/>
                </a:solidFill>
              </a:defRPr>
            </a:pP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Fast equator</a:t>
            </a:r>
            <a:r>
              <a:rPr dirty="0"/>
              <a:t>/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slow pole</a:t>
            </a:r>
            <a:r>
              <a:rPr b="1" dirty="0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  <a:r>
              <a:rPr dirty="0"/>
              <a:t>in the convective zone</a:t>
            </a:r>
          </a:p>
          <a:p>
            <a:pPr>
              <a:defRPr sz="5200">
                <a:solidFill>
                  <a:srgbClr val="000000"/>
                </a:solidFill>
              </a:defRPr>
            </a:pPr>
            <a:endParaRPr b="1" dirty="0">
              <a:solidFill>
                <a:schemeClr val="accent2">
                  <a:hueOff val="-202083"/>
                  <a:satOff val="17755"/>
                  <a:lumOff val="-16089"/>
                </a:schemeClr>
              </a:solidFill>
            </a:endParaRPr>
          </a:p>
          <a:p>
            <a:pPr>
              <a:defRPr sz="5200">
                <a:solidFill>
                  <a:srgbClr val="000000"/>
                </a:solidFill>
              </a:defRPr>
            </a:pPr>
            <a:endParaRPr b="1" dirty="0">
              <a:solidFill>
                <a:schemeClr val="accent2">
                  <a:hueOff val="-202083"/>
                  <a:satOff val="17755"/>
                  <a:lumOff val="-16089"/>
                </a:schemeClr>
              </a:solidFill>
            </a:endParaRPr>
          </a:p>
          <a:p>
            <a:pPr>
              <a:defRPr sz="5200">
                <a:solidFill>
                  <a:srgbClr val="000000"/>
                </a:solidFill>
              </a:defRPr>
            </a:pPr>
            <a:r>
              <a:rPr b="1" dirty="0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Solid body rotation </a:t>
            </a:r>
            <a:r>
              <a:rPr dirty="0"/>
              <a:t>in the radiative zone</a:t>
            </a:r>
          </a:p>
          <a:p>
            <a:pPr>
              <a:defRPr sz="5200">
                <a:solidFill>
                  <a:srgbClr val="000000"/>
                </a:solidFill>
              </a:defRPr>
            </a:pPr>
            <a:endParaRPr b="1" dirty="0">
              <a:solidFill>
                <a:schemeClr val="accent2">
                  <a:hueOff val="-202083"/>
                  <a:satOff val="17755"/>
                  <a:lumOff val="-16089"/>
                </a:schemeClr>
              </a:solidFill>
            </a:endParaRPr>
          </a:p>
          <a:p>
            <a:pPr>
              <a:defRPr sz="5200">
                <a:solidFill>
                  <a:srgbClr val="000000"/>
                </a:solidFill>
              </a:defRPr>
            </a:pPr>
            <a:r>
              <a:rPr b="1" dirty="0">
                <a:solidFill>
                  <a:schemeClr val="accent4">
                    <a:hueOff val="-1247790"/>
                    <a:lumOff val="-12326"/>
                  </a:schemeClr>
                </a:solidFill>
              </a:rPr>
              <a:t>No measurement</a:t>
            </a:r>
            <a:r>
              <a:rPr b="1" dirty="0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  <a:r>
              <a:rPr dirty="0"/>
              <a:t>on the core (because </a:t>
            </a:r>
            <a:r>
              <a:rPr b="1" dirty="0">
                <a:solidFill>
                  <a:schemeClr val="accent4">
                    <a:hueOff val="-476017"/>
                    <a:lumOff val="-10042"/>
                  </a:schemeClr>
                </a:solidFill>
              </a:rPr>
              <a:t>no g mode</a:t>
            </a:r>
            <a:r>
              <a:rPr b="1" dirty="0">
                <a:solidFill>
                  <a:schemeClr val="accent4">
                    <a:hueOff val="-1247790"/>
                    <a:lumOff val="-12326"/>
                  </a:schemeClr>
                </a:solidFill>
              </a:rPr>
              <a:t> </a:t>
            </a:r>
            <a:r>
              <a:rPr dirty="0"/>
              <a:t>unambiguous</a:t>
            </a:r>
            <a:r>
              <a:rPr b="1" dirty="0">
                <a:solidFill>
                  <a:schemeClr val="accent4">
                    <a:hueOff val="-1247790"/>
                    <a:lumOff val="-12326"/>
                  </a:schemeClr>
                </a:solidFill>
              </a:rPr>
              <a:t> </a:t>
            </a:r>
            <a:r>
              <a:rPr dirty="0" err="1"/>
              <a:t>characterisation</a:t>
            </a:r>
            <a:r>
              <a:rPr dirty="0"/>
              <a:t>)</a:t>
            </a:r>
            <a:r>
              <a:rPr b="1" dirty="0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</a:p>
        </p:txBody>
      </p:sp>
      <p:sp>
        <p:nvSpPr>
          <p:cNvPr id="371" name="(e.g. Thompson et al. 1996, 2003; Schou et al. 1998; García et al. 2007)"/>
          <p:cNvSpPr txBox="1"/>
          <p:nvPr/>
        </p:nvSpPr>
        <p:spPr>
          <a:xfrm>
            <a:off x="15962262" y="12174754"/>
            <a:ext cx="6274629" cy="955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(e.g. Thompson et al. 1996, 2003; Schou et al. 1998; García et al. 2007)</a:t>
            </a:r>
          </a:p>
        </p:txBody>
      </p:sp>
      <p:sp>
        <p:nvSpPr>
          <p:cNvPr id="372" name="(if solar-type latitudinal differential rotation, see e.g. Brun et al. 2017, 2022, Noraz et al. 2022a, 2022b)"/>
          <p:cNvSpPr txBox="1"/>
          <p:nvPr/>
        </p:nvSpPr>
        <p:spPr>
          <a:xfrm>
            <a:off x="13711457" y="4815039"/>
            <a:ext cx="7740408" cy="1395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rPr dirty="0"/>
              <a:t>(if solar-type latitudinal differential rotation, see e.g. Brun et al. 2017, 2022, </a:t>
            </a:r>
            <a:r>
              <a:rPr dirty="0" err="1"/>
              <a:t>Noraz</a:t>
            </a:r>
            <a:r>
              <a:rPr dirty="0"/>
              <a:t> et al. 2022a, 2022b</a:t>
            </a:r>
            <a:r>
              <a:rPr lang="en-US" dirty="0"/>
              <a:t> + poster by Q. </a:t>
            </a:r>
            <a:r>
              <a:rPr lang="en-US" dirty="0" err="1"/>
              <a:t>Noraz</a:t>
            </a:r>
            <a:r>
              <a:rPr dirty="0"/>
              <a:t>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Capture d’écran 2022-09-07 à 13.34.37.png" descr="Capture d’écran 2022-09-07 à 13.34.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90" y="2069574"/>
            <a:ext cx="11183656" cy="11604887"/>
          </a:xfrm>
          <a:prstGeom prst="rect">
            <a:avLst/>
          </a:prstGeom>
          <a:ln w="12700">
            <a:miter lim="400000"/>
          </a:ln>
        </p:spPr>
      </p:pic>
      <p:sp>
        <p:nvSpPr>
          <p:cNvPr id="37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376" name="Rotation in the Sun and solar-type stars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Rotation in the Sun and solar-type stars</a:t>
            </a:r>
          </a:p>
        </p:txBody>
      </p:sp>
      <p:sp>
        <p:nvSpPr>
          <p:cNvPr id="377" name="?"/>
          <p:cNvSpPr txBox="1"/>
          <p:nvPr/>
        </p:nvSpPr>
        <p:spPr>
          <a:xfrm>
            <a:off x="5840730" y="6573798"/>
            <a:ext cx="713741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000000"/>
                </a:solidFill>
                <a:latin typeface="CMU Serif Roman"/>
                <a:ea typeface="CMU Serif Roman"/>
                <a:cs typeface="CMU Serif Roman"/>
                <a:sym typeface="CMU Serif Roman"/>
              </a:defRPr>
            </a:lvl1pPr>
          </a:lstStyle>
          <a:p>
            <a:r>
              <a:t>?</a:t>
            </a:r>
          </a:p>
        </p:txBody>
      </p:sp>
      <p:sp>
        <p:nvSpPr>
          <p:cNvPr id="378" name="(Korzennik &amp; Eff-Darwich 2011)"/>
          <p:cNvSpPr txBox="1"/>
          <p:nvPr/>
        </p:nvSpPr>
        <p:spPr>
          <a:xfrm>
            <a:off x="5832652" y="12909770"/>
            <a:ext cx="5047896" cy="5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(Korzennik &amp; Eff-Darwich 2011)</a:t>
            </a:r>
          </a:p>
        </p:txBody>
      </p:sp>
      <p:sp>
        <p:nvSpPr>
          <p:cNvPr id="379" name="Unconstrained transport and mixing processes close to the core…"/>
          <p:cNvSpPr/>
          <p:nvPr/>
        </p:nvSpPr>
        <p:spPr>
          <a:xfrm>
            <a:off x="12336355" y="2671696"/>
            <a:ext cx="10490613" cy="5848826"/>
          </a:xfrm>
          <a:prstGeom prst="roundRect">
            <a:avLst>
              <a:gd name="adj" fmla="val 5646"/>
            </a:avLst>
          </a:prstGeom>
          <a:ln w="1016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4800">
                <a:solidFill>
                  <a:srgbClr val="000000"/>
                </a:solidFill>
              </a:defRPr>
            </a:pPr>
            <a:r>
              <a:t>Unconstrained </a:t>
            </a:r>
            <a:r>
              <a:rPr b="1">
                <a:solidFill>
                  <a:schemeClr val="accent5">
                    <a:lumOff val="-29866"/>
                  </a:schemeClr>
                </a:solidFill>
              </a:rPr>
              <a:t>transport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  <a:r>
              <a:t>and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  <a:r>
              <a:rPr b="1">
                <a:solidFill>
                  <a:schemeClr val="accent6"/>
                </a:solidFill>
              </a:rPr>
              <a:t>mixing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 </a:t>
            </a:r>
            <a:r>
              <a:t>processes close to the core</a:t>
            </a:r>
          </a:p>
          <a:p>
            <a:pPr>
              <a:defRPr sz="4800">
                <a:solidFill>
                  <a:srgbClr val="000000"/>
                </a:solidFill>
              </a:defRPr>
            </a:pPr>
            <a:endParaRPr/>
          </a:p>
          <a:p>
            <a:pPr>
              <a:defRPr sz="4800">
                <a:solidFill>
                  <a:srgbClr val="000000"/>
                </a:solidFill>
              </a:defRPr>
            </a:pPr>
            <a:r>
              <a:t>Crucial to calibrate </a:t>
            </a:r>
            <a:r>
              <a:rPr b="1">
                <a:solidFill>
                  <a:schemeClr val="accent4">
                    <a:hueOff val="-1247790"/>
                    <a:lumOff val="-12326"/>
                  </a:schemeClr>
                </a:solidFill>
              </a:rPr>
              <a:t>stellar evolution</a:t>
            </a:r>
            <a:r>
              <a:t> models and improve accuracy on the </a:t>
            </a:r>
            <a:r>
              <a:rPr b="1">
                <a:solidFill>
                  <a:schemeClr val="accent1">
                    <a:lumOff val="-13575"/>
                  </a:schemeClr>
                </a:solidFill>
              </a:rPr>
              <a:t>age of stars</a:t>
            </a:r>
            <a:r>
              <a:t> and </a:t>
            </a:r>
            <a:r>
              <a:rPr b="1">
                <a:solidFill>
                  <a:schemeClr val="accent2">
                    <a:hueOff val="-202083"/>
                    <a:satOff val="17755"/>
                    <a:lumOff val="-16089"/>
                  </a:schemeClr>
                </a:solidFill>
              </a:rPr>
              <a:t>exoplanets</a:t>
            </a:r>
            <a:r>
              <a:t> </a:t>
            </a:r>
          </a:p>
        </p:txBody>
      </p:sp>
      <p:pic>
        <p:nvPicPr>
          <p:cNvPr id="380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1797" y="9239569"/>
            <a:ext cx="3258335" cy="32583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Cercle Cercle" descr="Cercle Cerc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750169" y="4932818"/>
            <a:ext cx="4894862" cy="4894862"/>
          </a:xfrm>
          <a:prstGeom prst="rect">
            <a:avLst/>
          </a:prstGeom>
        </p:spPr>
      </p:pic>
      <p:sp>
        <p:nvSpPr>
          <p:cNvPr id="383" name="PLATO to be launched late 2026"/>
          <p:cNvSpPr txBox="1"/>
          <p:nvPr/>
        </p:nvSpPr>
        <p:spPr>
          <a:xfrm>
            <a:off x="12822141" y="9903536"/>
            <a:ext cx="6251362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t>PLATO to be launched late 2026</a:t>
            </a:r>
          </a:p>
        </p:txBody>
      </p:sp>
      <p:sp>
        <p:nvSpPr>
          <p:cNvPr id="384" name="(cf presentation earlier from R.M Ouazzani)"/>
          <p:cNvSpPr txBox="1"/>
          <p:nvPr/>
        </p:nvSpPr>
        <p:spPr>
          <a:xfrm>
            <a:off x="13073981" y="11908440"/>
            <a:ext cx="5747683" cy="110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400"/>
            </a:lvl1pPr>
          </a:lstStyle>
          <a:p>
            <a:r>
              <a:t>(cf presentation earlier from R.M Ouazzani)</a:t>
            </a:r>
          </a:p>
        </p:txBody>
      </p:sp>
      <p:sp>
        <p:nvSpPr>
          <p:cNvPr id="385" name="(Rauer et al. 2014)"/>
          <p:cNvSpPr txBox="1"/>
          <p:nvPr/>
        </p:nvSpPr>
        <p:spPr>
          <a:xfrm>
            <a:off x="20278999" y="12681170"/>
            <a:ext cx="2999284" cy="5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(Rauer et al. 2014)</a:t>
            </a:r>
          </a:p>
        </p:txBody>
      </p:sp>
      <p:sp>
        <p:nvSpPr>
          <p:cNvPr id="386" name="(e.g. Salaris &amp; Cassisi 2017, Aerts et al. 2019)"/>
          <p:cNvSpPr txBox="1"/>
          <p:nvPr/>
        </p:nvSpPr>
        <p:spPr>
          <a:xfrm>
            <a:off x="15210887" y="4932818"/>
            <a:ext cx="7293509" cy="5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(e.g. Salaris &amp; Cassisi 2017, Aerts et al. 2019)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389" name="Gravity modes"/>
          <p:cNvSpPr txBox="1">
            <a:spLocks noGrp="1"/>
          </p:cNvSpPr>
          <p:nvPr>
            <p:ph type="title"/>
          </p:nvPr>
        </p:nvSpPr>
        <p:spPr>
          <a:xfrm>
            <a:off x="173037" y="370420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Gravity modes</a:t>
            </a:r>
            <a:r>
              <a:rPr lang="en-US" dirty="0"/>
              <a:t> (g modes)</a:t>
            </a:r>
            <a:endParaRPr dirty="0"/>
          </a:p>
        </p:txBody>
      </p:sp>
      <p:pic>
        <p:nvPicPr>
          <p:cNvPr id="390" name="gravity_wave_250_l1.mp4" descr="gravity_wave_250_l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07809" y="2371973"/>
            <a:ext cx="10546855" cy="10546854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Evanescent in convective regions !"/>
          <p:cNvSpPr/>
          <p:nvPr/>
        </p:nvSpPr>
        <p:spPr>
          <a:xfrm>
            <a:off x="13723072" y="10407739"/>
            <a:ext cx="9699725" cy="1880953"/>
          </a:xfrm>
          <a:prstGeom prst="roundRect">
            <a:avLst>
              <a:gd name="adj" fmla="val 17555"/>
            </a:avLst>
          </a:prstGeom>
          <a:ln w="114300">
            <a:solidFill>
              <a:schemeClr val="accent1">
                <a:hueOff val="114395"/>
                <a:lumOff val="-24975"/>
              </a:scheme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5000" b="1">
                <a:solidFill>
                  <a:schemeClr val="accent4">
                    <a:hueOff val="-1247790"/>
                    <a:lumOff val="-12326"/>
                  </a:schemeClr>
                </a:solidFill>
              </a:defRPr>
            </a:pPr>
            <a:r>
              <a:t>Evanescent </a:t>
            </a:r>
            <a:r>
              <a:rPr b="0">
                <a:solidFill>
                  <a:srgbClr val="000000"/>
                </a:solidFill>
              </a:rPr>
              <a:t>in</a:t>
            </a:r>
            <a:r>
              <a:t> convective </a:t>
            </a:r>
            <a:r>
              <a:rPr b="0">
                <a:solidFill>
                  <a:srgbClr val="000000"/>
                </a:solidFill>
              </a:rPr>
              <a:t>regions !</a:t>
            </a:r>
          </a:p>
        </p:txBody>
      </p:sp>
      <p:sp>
        <p:nvSpPr>
          <p:cNvPr id="392" name="(Tassoul 1980)"/>
          <p:cNvSpPr txBox="1"/>
          <p:nvPr/>
        </p:nvSpPr>
        <p:spPr>
          <a:xfrm>
            <a:off x="20674077" y="9410444"/>
            <a:ext cx="3118779" cy="54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(Tassoul 1980)</a:t>
            </a:r>
          </a:p>
        </p:txBody>
      </p:sp>
      <p:sp>
        <p:nvSpPr>
          <p:cNvPr id="393" name="(e.g. Aerts 2010, Christensen-Dalsgaard 2014)"/>
          <p:cNvSpPr txBox="1"/>
          <p:nvPr/>
        </p:nvSpPr>
        <p:spPr>
          <a:xfrm>
            <a:off x="15251748" y="12339529"/>
            <a:ext cx="8361515" cy="54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(e.g. Aerts 2010, Christensen-Dalsgaard 2014)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4" name="Équation"/>
              <p:cNvSpPr txBox="1"/>
              <p:nvPr/>
            </p:nvSpPr>
            <p:spPr>
              <a:xfrm>
                <a:off x="13669205" y="7474773"/>
                <a:ext cx="10016975" cy="172219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ℓ</m:t>
                          </m:r>
                        </m:sub>
                      </m:sSub>
                      <m: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−1,ℓ</m:t>
                          </m:r>
                        </m:sub>
                      </m:sSub>
                      <m: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,ℓ</m:t>
                          </m:r>
                        </m:sub>
                      </m:sSub>
                      <m: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ℓ(ℓ+1)</m:t>
                              </m:r>
                            </m:e>
                          </m:rad>
                        </m:den>
                      </m:f>
                      <m:sSup>
                        <m:sSup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∫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  <m:sup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f>
                                <m:f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𝑑𝑟</m:t>
                              </m:r>
                            </m:e>
                          </m:d>
                        </m:e>
                        <m:sup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sz="4100"/>
              </a:p>
            </p:txBody>
          </p:sp>
        </mc:Choice>
        <mc:Fallback xmlns="">
          <p:sp>
            <p:nvSpPr>
              <p:cNvPr id="394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9205" y="7474773"/>
                <a:ext cx="10016975" cy="1722195"/>
              </a:xfrm>
              <a:prstGeom prst="rect">
                <a:avLst/>
              </a:prstGeom>
              <a:blipFill>
                <a:blip r:embed="rId5"/>
                <a:stretch>
                  <a:fillRect l="-1772" r="-1772" b="-730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5" name="Capture d’écran 2022-09-23 à 17.42.11.png" descr="Capture d’écran 2022-09-23 à 17.42.11.png"/>
          <p:cNvPicPr>
            <a:picLocks noChangeAspect="1"/>
          </p:cNvPicPr>
          <p:nvPr/>
        </p:nvPicPr>
        <p:blipFill>
          <a:blip r:embed="rId6"/>
          <a:srcRect t="4485" r="3736" b="6794"/>
          <a:stretch>
            <a:fillRect/>
          </a:stretch>
        </p:blipFill>
        <p:spPr>
          <a:xfrm>
            <a:off x="12916623" y="2370683"/>
            <a:ext cx="10058338" cy="4398841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(Simulation of solar g modes, Alvan et al. 2014)"/>
          <p:cNvSpPr txBox="1"/>
          <p:nvPr/>
        </p:nvSpPr>
        <p:spPr>
          <a:xfrm>
            <a:off x="14496935" y="2077704"/>
            <a:ext cx="8361515" cy="54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(Simulation of solar g modes, Alvan et al. 2014)</a:t>
            </a:r>
          </a:p>
        </p:txBody>
      </p:sp>
      <p:sp>
        <p:nvSpPr>
          <p:cNvPr id="397" name="Ligne"/>
          <p:cNvSpPr/>
          <p:nvPr/>
        </p:nvSpPr>
        <p:spPr>
          <a:xfrm flipV="1">
            <a:off x="22233466" y="7290891"/>
            <a:ext cx="1" cy="383584"/>
          </a:xfrm>
          <a:prstGeom prst="line">
            <a:avLst/>
          </a:prstGeom>
          <a:ln w="254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98" name="Brunt-Väisäla frequency"/>
          <p:cNvSpPr txBox="1"/>
          <p:nvPr/>
        </p:nvSpPr>
        <p:spPr>
          <a:xfrm>
            <a:off x="19463204" y="6768546"/>
            <a:ext cx="4302166" cy="523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Brunt-Väisäla frequency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90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401" name="Introducing late F-type stars"/>
          <p:cNvSpPr txBox="1">
            <a:spLocks noGrp="1"/>
          </p:cNvSpPr>
          <p:nvPr>
            <p:ph type="title"/>
          </p:nvPr>
        </p:nvSpPr>
        <p:spPr>
          <a:xfrm>
            <a:off x="173037" y="328856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Introducing late F-type stars</a:t>
            </a:r>
          </a:p>
        </p:txBody>
      </p:sp>
      <p:sp>
        <p:nvSpPr>
          <p:cNvPr id="402" name="The Sun"/>
          <p:cNvSpPr txBox="1"/>
          <p:nvPr/>
        </p:nvSpPr>
        <p:spPr>
          <a:xfrm>
            <a:off x="3240578" y="2244292"/>
            <a:ext cx="4660976" cy="994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</a:defRPr>
            </a:lvl1pPr>
          </a:lstStyle>
          <a:p>
            <a:r>
              <a:t>The Sun</a:t>
            </a:r>
          </a:p>
        </p:txBody>
      </p:sp>
      <p:sp>
        <p:nvSpPr>
          <p:cNvPr id="403" name="MS late F-type stars"/>
          <p:cNvSpPr txBox="1"/>
          <p:nvPr/>
        </p:nvSpPr>
        <p:spPr>
          <a:xfrm>
            <a:off x="11207467" y="2173459"/>
            <a:ext cx="8884719" cy="99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</a:defRPr>
            </a:lvl1pPr>
          </a:lstStyle>
          <a:p>
            <a:r>
              <a:t>MS late F-type stars</a:t>
            </a:r>
          </a:p>
        </p:txBody>
      </p:sp>
      <p:sp>
        <p:nvSpPr>
          <p:cNvPr id="404" name="Flèche"/>
          <p:cNvSpPr/>
          <p:nvPr/>
        </p:nvSpPr>
        <p:spPr>
          <a:xfrm>
            <a:off x="4188853" y="2575825"/>
            <a:ext cx="16112828" cy="1772660"/>
          </a:xfrm>
          <a:prstGeom prst="rightArrow">
            <a:avLst>
              <a:gd name="adj1" fmla="val 32000"/>
              <a:gd name="adj2" fmla="val 45852"/>
            </a:avLst>
          </a:prstGeom>
          <a:gradFill>
            <a:gsLst>
              <a:gs pos="0">
                <a:schemeClr val="accent4">
                  <a:hueOff val="-1247790"/>
                  <a:lumOff val="-12326"/>
                </a:schemeClr>
              </a:gs>
              <a:gs pos="100000">
                <a:schemeClr val="accent4">
                  <a:hueOff val="348544"/>
                  <a:lumOff val="7139"/>
                </a:schemeClr>
              </a:gs>
            </a:gsLst>
          </a:gra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5" name="Texte"/>
              <p:cNvSpPr txBox="1"/>
              <p:nvPr/>
            </p:nvSpPr>
            <p:spPr>
              <a:xfrm>
                <a:off x="20243674" y="2712986"/>
                <a:ext cx="2142788" cy="122740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50800" tIns="50800" rIns="50800" bIns="50800" anchor="ctr">
                <a:spAutoFit/>
              </a:bodyPr>
              <a:lstStyle>
                <a:lvl1pPr>
                  <a:defRPr sz="6000">
                    <a:solidFill>
                      <a:srgbClr val="000000"/>
                    </a:solidFill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sz="7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7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sz="7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eff</m:t>
                          </m:r>
                        </m:sub>
                      </m:sSub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405" name="Texte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3674" y="2712986"/>
                <a:ext cx="2142788" cy="1227404"/>
              </a:xfrm>
              <a:prstGeom prst="rect">
                <a:avLst/>
              </a:prstGeom>
              <a:blipFill>
                <a:blip r:embed="rId2"/>
                <a:stretch>
                  <a:fillRect l="-1183" b="-1326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6" name="5770 K"/>
          <p:cNvSpPr txBox="1"/>
          <p:nvPr/>
        </p:nvSpPr>
        <p:spPr>
          <a:xfrm>
            <a:off x="4202959" y="3725039"/>
            <a:ext cx="2126616" cy="845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000000"/>
                </a:solidFill>
              </a:defRPr>
            </a:lvl1pPr>
          </a:lstStyle>
          <a:p>
            <a:r>
              <a:t>5770 K</a:t>
            </a:r>
          </a:p>
        </p:txBody>
      </p:sp>
      <p:sp>
        <p:nvSpPr>
          <p:cNvPr id="407" name="6000-6600 K"/>
          <p:cNvSpPr txBox="1"/>
          <p:nvPr/>
        </p:nvSpPr>
        <p:spPr>
          <a:xfrm>
            <a:off x="15599760" y="3725039"/>
            <a:ext cx="3785871" cy="845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000000"/>
                </a:solidFill>
              </a:defRPr>
            </a:lvl1pPr>
          </a:lstStyle>
          <a:p>
            <a:r>
              <a:t>6000-6600 K</a:t>
            </a:r>
          </a:p>
        </p:txBody>
      </p:sp>
      <p:grpSp>
        <p:nvGrpSpPr>
          <p:cNvPr id="410" name="Grouper"/>
          <p:cNvGrpSpPr/>
          <p:nvPr/>
        </p:nvGrpSpPr>
        <p:grpSpPr>
          <a:xfrm>
            <a:off x="4068233" y="6054874"/>
            <a:ext cx="5715001" cy="5715001"/>
            <a:chOff x="0" y="0"/>
            <a:chExt cx="5715000" cy="5715000"/>
          </a:xfrm>
        </p:grpSpPr>
        <p:sp>
          <p:nvSpPr>
            <p:cNvPr id="408" name="CZ"/>
            <p:cNvSpPr/>
            <p:nvPr/>
          </p:nvSpPr>
          <p:spPr>
            <a:xfrm>
              <a:off x="0" y="0"/>
              <a:ext cx="5715000" cy="5715000"/>
            </a:xfrm>
            <a:prstGeom prst="ellipse">
              <a:avLst/>
            </a:prstGeom>
            <a:solidFill>
              <a:schemeClr val="accent4">
                <a:hueOff val="-1247790"/>
                <a:lumOff val="-12326"/>
              </a:schemeClr>
            </a:solidFill>
            <a:ln w="25400" cap="flat">
              <a:solidFill>
                <a:schemeClr val="accent5">
                  <a:lumOff val="-29866"/>
                </a:scheme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t>CZ</a:t>
              </a:r>
            </a:p>
          </p:txBody>
        </p:sp>
        <p:sp>
          <p:nvSpPr>
            <p:cNvPr id="409" name="RZ"/>
            <p:cNvSpPr/>
            <p:nvPr/>
          </p:nvSpPr>
          <p:spPr>
            <a:xfrm>
              <a:off x="914400" y="914400"/>
              <a:ext cx="3886200" cy="3886200"/>
            </a:xfrm>
            <a:prstGeom prst="ellipse">
              <a:avLst/>
            </a:prstGeom>
            <a:solidFill>
              <a:schemeClr val="accent4">
                <a:hueOff val="-476017"/>
                <a:lumOff val="-10042"/>
              </a:schemeClr>
            </a:solidFill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RZ</a:t>
              </a:r>
            </a:p>
          </p:txBody>
        </p:sp>
      </p:grpSp>
      <p:grpSp>
        <p:nvGrpSpPr>
          <p:cNvPr id="413" name="Grouper"/>
          <p:cNvGrpSpPr/>
          <p:nvPr/>
        </p:nvGrpSpPr>
        <p:grpSpPr>
          <a:xfrm>
            <a:off x="4068233" y="6054874"/>
            <a:ext cx="5715001" cy="5715001"/>
            <a:chOff x="0" y="0"/>
            <a:chExt cx="5715000" cy="5715000"/>
          </a:xfrm>
        </p:grpSpPr>
        <p:sp>
          <p:nvSpPr>
            <p:cNvPr id="411" name="CZ"/>
            <p:cNvSpPr/>
            <p:nvPr/>
          </p:nvSpPr>
          <p:spPr>
            <a:xfrm>
              <a:off x="0" y="0"/>
              <a:ext cx="5715000" cy="5715000"/>
            </a:xfrm>
            <a:prstGeom prst="ellipse">
              <a:avLst/>
            </a:prstGeom>
            <a:solidFill>
              <a:schemeClr val="accent4">
                <a:hueOff val="-1247790"/>
                <a:lumOff val="-12326"/>
              </a:schemeClr>
            </a:solidFill>
            <a:ln w="25400" cap="flat">
              <a:solidFill>
                <a:schemeClr val="accent5">
                  <a:lumOff val="-29866"/>
                </a:scheme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t>CZ</a:t>
              </a:r>
            </a:p>
          </p:txBody>
        </p:sp>
        <p:sp>
          <p:nvSpPr>
            <p:cNvPr id="412" name="RZ"/>
            <p:cNvSpPr/>
            <p:nvPr/>
          </p:nvSpPr>
          <p:spPr>
            <a:xfrm>
              <a:off x="914400" y="914400"/>
              <a:ext cx="3886200" cy="3886201"/>
            </a:xfrm>
            <a:prstGeom prst="ellipse">
              <a:avLst/>
            </a:prstGeom>
            <a:solidFill>
              <a:schemeClr val="accent4">
                <a:hueOff val="-476017"/>
                <a:lumOff val="-10042"/>
              </a:schemeClr>
            </a:solidFill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RZ</a:t>
              </a:r>
            </a:p>
          </p:txBody>
        </p:sp>
      </p:grpSp>
      <p:sp>
        <p:nvSpPr>
          <p:cNvPr id="414" name="RZ"/>
          <p:cNvSpPr/>
          <p:nvPr/>
        </p:nvSpPr>
        <p:spPr>
          <a:xfrm>
            <a:off x="12361333" y="5140474"/>
            <a:ext cx="7543801" cy="7543801"/>
          </a:xfrm>
          <a:prstGeom prst="ellipse">
            <a:avLst/>
          </a:prstGeom>
          <a:solidFill>
            <a:schemeClr val="accent4"/>
          </a:solidFill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RZ</a:t>
            </a:r>
          </a:p>
        </p:txBody>
      </p:sp>
      <p:grpSp>
        <p:nvGrpSpPr>
          <p:cNvPr id="417" name="Grouper"/>
          <p:cNvGrpSpPr/>
          <p:nvPr/>
        </p:nvGrpSpPr>
        <p:grpSpPr>
          <a:xfrm>
            <a:off x="15498233" y="8277373"/>
            <a:ext cx="1270001" cy="5003050"/>
            <a:chOff x="0" y="0"/>
            <a:chExt cx="1270000" cy="5003048"/>
          </a:xfrm>
        </p:grpSpPr>
        <p:sp>
          <p:nvSpPr>
            <p:cNvPr id="415" name="CZ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4">
                <a:hueOff val="348544"/>
                <a:lumOff val="7139"/>
              </a:schemeClr>
            </a:solidFill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CZ</a:t>
              </a:r>
            </a:p>
          </p:txBody>
        </p:sp>
        <p:sp>
          <p:nvSpPr>
            <p:cNvPr id="416" name="CZ"/>
            <p:cNvSpPr txBox="1"/>
            <p:nvPr/>
          </p:nvSpPr>
          <p:spPr>
            <a:xfrm>
              <a:off x="303123" y="4417937"/>
              <a:ext cx="663754" cy="585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CZ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B21E9CEB-4987-084C-5779-A170E3476C9F}"/>
              </a:ext>
            </a:extLst>
          </p:cNvPr>
          <p:cNvSpPr txBox="1"/>
          <p:nvPr/>
        </p:nvSpPr>
        <p:spPr>
          <a:xfrm>
            <a:off x="13070695" y="6305024"/>
            <a:ext cx="6125075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Faster</a:t>
            </a:r>
            <a:r>
              <a:rPr kumimoji="0" lang="fr-FR" sz="3600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convective plumes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br>
              <a:rPr kumimoji="0" lang="fr-FR" sz="3600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r>
              <a:rPr kumimoji="0" lang="fr-FR" sz="3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Thinner</a:t>
            </a:r>
            <a:r>
              <a:rPr kumimoji="0" lang="fr-FR" sz="3600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convective </a:t>
            </a:r>
            <a:r>
              <a:rPr kumimoji="0" lang="fr-FR" sz="3600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envelope</a:t>
            </a:r>
            <a:endParaRPr kumimoji="0" lang="fr-FR" sz="3600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78507 0.001818" pathEditMode="relative">
                                      <p:cBhvr>
                                        <p:cTn id="9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" grpId="1" animBg="1" advAuto="0"/>
      <p:bldP spid="410" grpId="3" animBg="1" advAuto="0"/>
      <p:bldP spid="414" grpId="4" animBg="1" advAuto="0"/>
      <p:bldP spid="417" grpId="5" animBg="1" advAuto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420" name="3D simulations of a F-type star with the ASH code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21432640" cy="1433164"/>
          </a:xfrm>
          <a:prstGeom prst="rect">
            <a:avLst/>
          </a:prstGeom>
        </p:spPr>
        <p:txBody>
          <a:bodyPr/>
          <a:lstStyle>
            <a:lvl1pPr defTabSz="2243271">
              <a:defRPr sz="7820" spc="-156">
                <a:solidFill>
                  <a:srgbClr val="000000"/>
                </a:solidFill>
              </a:defRPr>
            </a:lvl1pPr>
          </a:lstStyle>
          <a:p>
            <a:r>
              <a:rPr dirty="0"/>
              <a:t>3D simulations of a F-type star with the ASH code</a:t>
            </a:r>
          </a:p>
        </p:txBody>
      </p:sp>
      <p:grpSp>
        <p:nvGrpSpPr>
          <p:cNvPr id="424" name="Grouper"/>
          <p:cNvGrpSpPr/>
          <p:nvPr/>
        </p:nvGrpSpPr>
        <p:grpSpPr>
          <a:xfrm>
            <a:off x="14285427" y="3479044"/>
            <a:ext cx="7181553" cy="8697487"/>
            <a:chOff x="0" y="0"/>
            <a:chExt cx="7181552" cy="869748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1" name="Star modelled from…"/>
                <p:cNvSpPr/>
                <p:nvPr/>
              </p:nvSpPr>
              <p:spPr>
                <a:xfrm>
                  <a:off x="968557" y="3589389"/>
                  <a:ext cx="5244439" cy="1596694"/>
                </a:xfrm>
                <a:prstGeom prst="roundRect">
                  <a:avLst>
                    <a:gd name="adj" fmla="val 19865"/>
                  </a:avLst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733930">
                    <a:defRPr sz="4000">
                      <a:solidFill>
                        <a:srgbClr val="000000"/>
                      </a:solidFill>
                    </a:defRPr>
                  </a:pPr>
                  <a:r>
                    <a:t>Star modelled from </a:t>
                  </a:r>
                </a:p>
                <a:p>
                  <a:pPr defTabSz="1733930">
                    <a:defRPr sz="4000">
                      <a:solidFill>
                        <a:srgbClr val="000000"/>
                      </a:solidFill>
                    </a:defRPr>
                  </a:pPr>
                  <a:r>
                    <a:t>r = 0.06 to 0.98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⋆</m:t>
                          </m:r>
                        </m:sub>
                      </m:sSub>
                    </m:oMath>
                  </a14:m>
                  <a:endParaRPr/>
                </a:p>
              </p:txBody>
            </p:sp>
          </mc:Choice>
          <mc:Fallback xmlns="">
            <p:sp>
              <p:nvSpPr>
                <p:cNvPr id="421" name="Star modelled from…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8557" y="3589389"/>
                  <a:ext cx="5244439" cy="1596694"/>
                </a:xfrm>
                <a:prstGeom prst="roundRect">
                  <a:avLst>
                    <a:gd name="adj" fmla="val 19865"/>
                  </a:avLst>
                </a:prstGeom>
                <a:blipFill>
                  <a:blip r:embed="rId2"/>
                  <a:stretch>
                    <a:fillRect b="-9231"/>
                  </a:stretch>
                </a:blipFill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2" name="Teff = 6350 K, log g = 4.2"/>
                <p:cNvSpPr/>
                <p:nvPr/>
              </p:nvSpPr>
              <p:spPr>
                <a:xfrm>
                  <a:off x="233748" y="0"/>
                  <a:ext cx="6714057" cy="2572221"/>
                </a:xfrm>
                <a:prstGeom prst="roundRect">
                  <a:avLst>
                    <a:gd name="adj" fmla="val 12331"/>
                  </a:avLst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733930">
                    <a:defRPr sz="6800">
                      <a:solidFill>
                        <a:srgbClr val="000000"/>
                      </a:solidFill>
                    </a:defRPr>
                  </a:pPr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⋆</m:t>
                            </m:r>
                          </m:sub>
                        </m:sSub>
                        <m:r>
                          <a:rPr sz="8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=1.3</m:t>
                        </m:r>
                        <m:sSub>
                          <m:sSubPr>
                            <m:ctrlP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</m:t>
                            </m:r>
                          </m:e>
                          <m:sub>
                            <m:r>
                              <a:rPr sz="8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⊙</m:t>
                            </m:r>
                          </m:sub>
                        </m:sSub>
                      </m:oMath>
                    </m:oMathPara>
                  </a14:m>
                  <a:endParaRPr/>
                </a:p>
                <a:p>
                  <a:pPr defTabSz="1733930">
                    <a:defRPr sz="3800">
                      <a:solidFill>
                        <a:srgbClr val="000000"/>
                      </a:solidFill>
                    </a:defRPr>
                  </a:pPr>
                  <a:r>
                    <a:t>T</a:t>
                  </a:r>
                  <a:r>
                    <a:rPr baseline="-5999"/>
                    <a:t>eff</a:t>
                  </a:r>
                  <a:r>
                    <a:t> = 6350 K, log g = 4.2</a:t>
                  </a:r>
                </a:p>
              </p:txBody>
            </p:sp>
          </mc:Choice>
          <mc:Fallback xmlns="">
            <p:sp>
              <p:nvSpPr>
                <p:cNvPr id="422" name="Teff = 6350 K, log g = 4.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748" y="0"/>
                  <a:ext cx="6714057" cy="2572221"/>
                </a:xfrm>
                <a:prstGeom prst="roundRect">
                  <a:avLst>
                    <a:gd name="adj" fmla="val 12331"/>
                  </a:avLst>
                </a:prstGeom>
                <a:blipFill>
                  <a:blip r:embed="rId3"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3" name="Wave excitation by the convective envelope"/>
            <p:cNvSpPr/>
            <p:nvPr/>
          </p:nvSpPr>
          <p:spPr>
            <a:xfrm>
              <a:off x="0" y="6736651"/>
              <a:ext cx="7181553" cy="1960835"/>
            </a:xfrm>
            <a:prstGeom prst="roundRect">
              <a:avLst>
                <a:gd name="adj" fmla="val 1617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733930">
                <a:defRPr sz="4500">
                  <a:solidFill>
                    <a:srgbClr val="FFFFFF"/>
                  </a:solidFill>
                </a:defRPr>
              </a:pPr>
              <a:r>
                <a:t>Wave excitation by the </a:t>
              </a:r>
              <a:r>
                <a:rPr b="1">
                  <a:solidFill>
                    <a:srgbClr val="000000"/>
                  </a:solidFill>
                </a:rPr>
                <a:t>convective envelope</a:t>
              </a:r>
            </a:p>
          </p:txBody>
        </p:sp>
      </p:grpSp>
      <p:grpSp>
        <p:nvGrpSpPr>
          <p:cNvPr id="433" name="Grouper"/>
          <p:cNvGrpSpPr/>
          <p:nvPr/>
        </p:nvGrpSpPr>
        <p:grpSpPr>
          <a:xfrm>
            <a:off x="1263223" y="1998943"/>
            <a:ext cx="11359929" cy="11196173"/>
            <a:chOff x="0" y="0"/>
            <a:chExt cx="11359927" cy="11196171"/>
          </a:xfrm>
        </p:grpSpPr>
        <p:sp>
          <p:nvSpPr>
            <p:cNvPr id="425" name="(Breton et al. 2022)"/>
            <p:cNvSpPr txBox="1"/>
            <p:nvPr/>
          </p:nvSpPr>
          <p:spPr>
            <a:xfrm>
              <a:off x="5895341" y="0"/>
              <a:ext cx="5464587" cy="8247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36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t>(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Breton</a:t>
              </a:r>
              <a:r>
                <a:t> et al. 2022)</a:t>
              </a:r>
            </a:p>
          </p:txBody>
        </p:sp>
        <p:grpSp>
          <p:nvGrpSpPr>
            <p:cNvPr id="429" name="Grouper"/>
            <p:cNvGrpSpPr/>
            <p:nvPr/>
          </p:nvGrpSpPr>
          <p:grpSpPr>
            <a:xfrm>
              <a:off x="-1" y="301221"/>
              <a:ext cx="11061800" cy="10894951"/>
              <a:chOff x="0" y="0"/>
              <a:chExt cx="11061798" cy="1089495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6" name="Équation"/>
                  <p:cNvSpPr txBox="1"/>
                  <p:nvPr/>
                </p:nvSpPr>
                <p:spPr>
                  <a:xfrm>
                    <a:off x="4491812" y="10166469"/>
                    <a:ext cx="3047465" cy="72848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 defTabSz="914400" latinLnBrk="1">
                      <a:defRPr sz="1800">
                        <a:solidFill>
                          <a:srgbClr val="000000"/>
                        </a:solidFill>
                      </a:defRPr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sz="6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sz="6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sz="6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rot</m:t>
                              </m:r>
                            </m:sub>
                          </m:sSub>
                          <m:r>
                            <a:rPr sz="6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sz="6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days</m:t>
                          </m:r>
                          <m:r>
                            <a:rPr sz="6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sz="6100"/>
                  </a:p>
                </p:txBody>
              </p:sp>
            </mc:Choice>
            <mc:Fallback xmlns="">
              <p:sp>
                <p:nvSpPr>
                  <p:cNvPr id="426" name="Équation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91812" y="10166469"/>
                    <a:ext cx="3047465" cy="72848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8714" r="-24066" b="-72881"/>
                    </a:stretch>
                  </a:blipFill>
                  <a:ln w="12700" cap="flat">
                    <a:noFill/>
                    <a:miter lim="400000"/>
                  </a:ln>
                  <a:effectLst/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7" name="Équation"/>
                  <p:cNvSpPr txBox="1"/>
                  <p:nvPr/>
                </p:nvSpPr>
                <p:spPr>
                  <a:xfrm rot="16200000">
                    <a:off x="-1011677" y="4699963"/>
                    <a:ext cx="2560384" cy="53703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 defTabSz="914400" latinLnBrk="1">
                      <a:defRPr sz="1800">
                        <a:solidFill>
                          <a:srgbClr val="000000"/>
                        </a:solidFill>
                      </a:defRPr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sz="6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Fraction</m:t>
                          </m:r>
                        </m:oMath>
                      </m:oMathPara>
                    </a14:m>
                    <a:endParaRPr sz="6100"/>
                  </a:p>
                </p:txBody>
              </p:sp>
            </mc:Choice>
            <mc:Fallback xmlns="">
              <p:sp>
                <p:nvSpPr>
                  <p:cNvPr id="427" name="Équation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-1011677" y="4699963"/>
                    <a:ext cx="2560384" cy="53703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t="-18812" r="-88372" b="-10891"/>
                    </a:stretch>
                  </a:blipFill>
                  <a:ln w="12700" cap="flat">
                    <a:noFill/>
                    <a:miter lim="400000"/>
                  </a:ln>
                  <a:effectLst/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428" name="santos_2021_distribution.pdf" descr="santos_2021_distribution.pdf"/>
              <p:cNvPicPr>
                <a:picLocks noChangeAspect="1"/>
              </p:cNvPicPr>
              <p:nvPr/>
            </p:nvPicPr>
            <p:blipFill>
              <a:blip r:embed="rId6"/>
              <a:srcRect l="7882" b="9301"/>
              <a:stretch>
                <a:fillRect/>
              </a:stretch>
            </p:blipFill>
            <p:spPr>
              <a:xfrm>
                <a:off x="969477" y="0"/>
                <a:ext cx="10092322" cy="993685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0" name="Équation"/>
                <p:cNvSpPr txBox="1"/>
                <p:nvPr/>
              </p:nvSpPr>
              <p:spPr>
                <a:xfrm>
                  <a:off x="4900102" y="1361047"/>
                  <a:ext cx="1477344" cy="77359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914400" latinLnBrk="1">
                    <a:defRPr sz="1800">
                      <a:solidFill>
                        <a:srgbClr val="000000"/>
                      </a:solidFill>
                    </a:defRP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6200" i="1">
                            <a:solidFill>
                              <a:srgbClr val="4967D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sz="6200" i="1">
                                <a:solidFill>
                                  <a:srgbClr val="4967D9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sz="6200" i="1">
                                <a:solidFill>
                                  <a:srgbClr val="4967D9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sz="6200" i="1">
                                <a:solidFill>
                                  <a:srgbClr val="4967D9"/>
                                </a:solidFill>
                                <a:latin typeface="Cambria Math" panose="02040503050406030204" pitchFamily="18" charset="0"/>
                              </a:rPr>
                              <m:t>⊙</m:t>
                            </m:r>
                          </m:sub>
                        </m:sSub>
                      </m:oMath>
                    </m:oMathPara>
                  </a14:m>
                  <a:endParaRPr sz="6200">
                    <a:solidFill>
                      <a:srgbClr val="4A68D9"/>
                    </a:solidFill>
                  </a:endParaRPr>
                </a:p>
              </p:txBody>
            </p:sp>
          </mc:Choice>
          <mc:Fallback xmlns="">
            <p:sp>
              <p:nvSpPr>
                <p:cNvPr id="430" name="É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00102" y="1361047"/>
                  <a:ext cx="1477344" cy="773592"/>
                </a:xfrm>
                <a:prstGeom prst="rect">
                  <a:avLst/>
                </a:prstGeom>
                <a:blipFill>
                  <a:blip r:embed="rId7"/>
                  <a:stretch>
                    <a:fillRect l="-17949" r="-20513" b="-58065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1" name="Équation"/>
                <p:cNvSpPr txBox="1"/>
                <p:nvPr/>
              </p:nvSpPr>
              <p:spPr>
                <a:xfrm>
                  <a:off x="2153668" y="948019"/>
                  <a:ext cx="1485219" cy="78304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914400" latinLnBrk="1">
                    <a:defRPr sz="1800">
                      <a:solidFill>
                        <a:srgbClr val="000000"/>
                      </a:solidFill>
                    </a:defRP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6200" i="1">
                            <a:solidFill>
                              <a:srgbClr val="C9314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sSub>
                          <m:sSubPr>
                            <m:ctrlPr>
                              <a:rPr sz="62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sz="62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sz="62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  <m:t>⊙</m:t>
                            </m:r>
                          </m:sub>
                        </m:sSub>
                      </m:oMath>
                    </m:oMathPara>
                  </a14:m>
                  <a:endParaRPr sz="6200">
                    <a:solidFill>
                      <a:srgbClr val="CA3142"/>
                    </a:solidFill>
                  </a:endParaRPr>
                </a:p>
              </p:txBody>
            </p:sp>
          </mc:Choice>
          <mc:Fallback xmlns="">
            <p:sp>
              <p:nvSpPr>
                <p:cNvPr id="431" name="É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3668" y="948019"/>
                  <a:ext cx="1485219" cy="783042"/>
                </a:xfrm>
                <a:prstGeom prst="rect">
                  <a:avLst/>
                </a:prstGeom>
                <a:blipFill>
                  <a:blip r:embed="rId8"/>
                  <a:stretch>
                    <a:fillRect l="-18803" r="-20513" b="-55556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2" name="Équation"/>
                <p:cNvSpPr txBox="1"/>
                <p:nvPr/>
              </p:nvSpPr>
              <p:spPr>
                <a:xfrm>
                  <a:off x="7916521" y="4737604"/>
                  <a:ext cx="1422227" cy="77360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914400" latinLnBrk="1">
                    <a:defRPr sz="1800">
                      <a:solidFill>
                        <a:srgbClr val="000000"/>
                      </a:solidFill>
                    </a:defRP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6200" i="1">
                            <a:solidFill>
                              <a:srgbClr val="F09134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sSub>
                          <m:sSubPr>
                            <m:ctrlPr>
                              <a:rPr sz="6200" i="1">
                                <a:solidFill>
                                  <a:srgbClr val="F09134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sz="6200" i="1">
                                <a:solidFill>
                                  <a:srgbClr val="F09134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sz="6200" i="1">
                                <a:solidFill>
                                  <a:srgbClr val="F09134"/>
                                </a:solidFill>
                                <a:latin typeface="Cambria Math" panose="02040503050406030204" pitchFamily="18" charset="0"/>
                              </a:rPr>
                              <m:t>⊙</m:t>
                            </m:r>
                          </m:sub>
                        </m:sSub>
                      </m:oMath>
                    </m:oMathPara>
                  </a14:m>
                  <a:endParaRPr sz="6200">
                    <a:solidFill>
                      <a:srgbClr val="F09235"/>
                    </a:solidFill>
                  </a:endParaRPr>
                </a:p>
              </p:txBody>
            </p:sp>
          </mc:Choice>
          <mc:Fallback xmlns="">
            <p:sp>
              <p:nvSpPr>
                <p:cNvPr id="432" name="É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16521" y="4737604"/>
                  <a:ext cx="1422227" cy="773603"/>
                </a:xfrm>
                <a:prstGeom prst="rect">
                  <a:avLst/>
                </a:prstGeom>
                <a:blipFill>
                  <a:blip r:embed="rId9"/>
                  <a:stretch>
                    <a:fillRect l="-18584" r="-25664" b="-58065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34" name="(Clune et al. 1999, Brun et al. 2004)"/>
          <p:cNvSpPr txBox="1"/>
          <p:nvPr/>
        </p:nvSpPr>
        <p:spPr>
          <a:xfrm>
            <a:off x="12686084" y="1336420"/>
            <a:ext cx="712998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2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(Clune et al. 1999, Brun et al. 2004)</a:t>
            </a:r>
          </a:p>
        </p:txBody>
      </p:sp>
      <p:sp>
        <p:nvSpPr>
          <p:cNvPr id="435" name="Flèche"/>
          <p:cNvSpPr/>
          <p:nvPr/>
        </p:nvSpPr>
        <p:spPr>
          <a:xfrm rot="5400000">
            <a:off x="17102108" y="9112550"/>
            <a:ext cx="1548192" cy="666510"/>
          </a:xfrm>
          <a:prstGeom prst="rightArrow">
            <a:avLst>
              <a:gd name="adj1" fmla="val 46660"/>
              <a:gd name="adj2" fmla="val 125224"/>
            </a:avLst>
          </a:prstGeom>
          <a:solidFill>
            <a:schemeClr val="accent4">
              <a:hueOff val="-476017"/>
              <a:lumOff val="-10042"/>
            </a:schemeClr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movie_for_slides_alt.mp4" descr="movie_for_slides_alt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4362" y="1948345"/>
            <a:ext cx="11006416" cy="11006416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439" name="Model dynamics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Model dynamics</a:t>
            </a:r>
          </a:p>
        </p:txBody>
      </p:sp>
      <p:sp>
        <p:nvSpPr>
          <p:cNvPr id="440" name="Convective plumes excite gravity waves at the CZ/RZ interface"/>
          <p:cNvSpPr/>
          <p:nvPr/>
        </p:nvSpPr>
        <p:spPr>
          <a:xfrm>
            <a:off x="322685" y="2149013"/>
            <a:ext cx="3115581" cy="2802611"/>
          </a:xfrm>
          <a:prstGeom prst="roundRect">
            <a:avLst>
              <a:gd name="adj" fmla="val 10982"/>
            </a:avLst>
          </a:prstGeom>
          <a:solidFill>
            <a:schemeClr val="accent4">
              <a:hueOff val="-476017"/>
              <a:lumOff val="-10042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1733930">
              <a:defRPr sz="3200">
                <a:solidFill>
                  <a:srgbClr val="000000"/>
                </a:solidFill>
              </a:defRPr>
            </a:lvl1pPr>
          </a:lstStyle>
          <a:p>
            <a:r>
              <a:t>Convective plumes excite gravity waves at the CZ/RZ interface</a:t>
            </a:r>
          </a:p>
        </p:txBody>
      </p:sp>
      <p:pic>
        <p:nvPicPr>
          <p:cNvPr id="441" name="shell_slices_vr_T_depth_3.pdf" descr="shell_slices_vr_T_depth_3.pdf"/>
          <p:cNvPicPr>
            <a:picLocks noChangeAspect="1"/>
          </p:cNvPicPr>
          <p:nvPr/>
        </p:nvPicPr>
        <p:blipFill>
          <a:blip r:embed="rId5"/>
          <a:srcRect l="49918" t="26546" b="51955"/>
          <a:stretch>
            <a:fillRect/>
          </a:stretch>
        </p:blipFill>
        <p:spPr>
          <a:xfrm>
            <a:off x="12950186" y="1867417"/>
            <a:ext cx="11206657" cy="5772582"/>
          </a:xfrm>
          <a:prstGeom prst="rect">
            <a:avLst/>
          </a:prstGeom>
          <a:ln w="12700">
            <a:miter lim="400000"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2" name="Équation"/>
              <p:cNvSpPr txBox="1"/>
              <p:nvPr/>
            </p:nvSpPr>
            <p:spPr>
              <a:xfrm>
                <a:off x="16027265" y="12720836"/>
                <a:ext cx="2554127" cy="529710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4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sz="4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=0.95</m:t>
                      </m:r>
                      <m:sSub>
                        <m:sSubPr>
                          <m:ctrlPr>
                            <a:rPr sz="4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sz="4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⋆</m:t>
                          </m:r>
                        </m:sub>
                      </m:sSub>
                    </m:oMath>
                  </m:oMathPara>
                </a14:m>
                <a:endParaRPr sz="4400"/>
              </a:p>
            </p:txBody>
          </p:sp>
        </mc:Choice>
        <mc:Fallback xmlns="">
          <p:sp>
            <p:nvSpPr>
              <p:cNvPr id="442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27265" y="12720836"/>
                <a:ext cx="2554127" cy="529710"/>
              </a:xfrm>
              <a:prstGeom prst="rect">
                <a:avLst/>
              </a:prstGeom>
              <a:blipFill>
                <a:blip r:embed="rId6"/>
                <a:stretch>
                  <a:fillRect l="-4926" r="-5911" b="-44186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3" name="shell_slices_vr_T_depth_3.pdf" descr="shell_slices_vr_T_depth_3.pdf"/>
          <p:cNvPicPr>
            <a:picLocks noChangeAspect="1"/>
          </p:cNvPicPr>
          <p:nvPr/>
        </p:nvPicPr>
        <p:blipFill>
          <a:blip r:embed="rId5"/>
          <a:srcRect l="49003" t="75868" b="5802"/>
          <a:stretch>
            <a:fillRect/>
          </a:stretch>
        </p:blipFill>
        <p:spPr>
          <a:xfrm>
            <a:off x="12948076" y="7716211"/>
            <a:ext cx="11210904" cy="4835447"/>
          </a:xfrm>
          <a:prstGeom prst="rect">
            <a:avLst/>
          </a:prstGeom>
          <a:ln w="12700">
            <a:miter lim="400000"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4" name="Équation"/>
              <p:cNvSpPr txBox="1"/>
              <p:nvPr/>
            </p:nvSpPr>
            <p:spPr>
              <a:xfrm>
                <a:off x="19954225" y="7628694"/>
                <a:ext cx="1700815" cy="89701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7100" i="1">
                          <a:solidFill>
                            <a:srgbClr val="C9314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b>
                        <m:sSubPr>
                          <m:ctrlP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  <m:t>⊙</m:t>
                          </m:r>
                        </m:sub>
                      </m:sSub>
                    </m:oMath>
                  </m:oMathPara>
                </a14:m>
                <a:endParaRPr sz="7100">
                  <a:solidFill>
                    <a:srgbClr val="CA3142"/>
                  </a:solidFill>
                </a:endParaRPr>
              </a:p>
            </p:txBody>
          </p:sp>
        </mc:Choice>
        <mc:Fallback xmlns="">
          <p:sp>
            <p:nvSpPr>
              <p:cNvPr id="444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54225" y="7628694"/>
                <a:ext cx="1700815" cy="897012"/>
              </a:xfrm>
              <a:prstGeom prst="rect">
                <a:avLst/>
              </a:prstGeom>
              <a:blipFill>
                <a:blip r:embed="rId7"/>
                <a:stretch>
                  <a:fillRect l="-19403" r="-20896" b="-54167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5" name="Équation"/>
              <p:cNvSpPr txBox="1"/>
              <p:nvPr/>
            </p:nvSpPr>
            <p:spPr>
              <a:xfrm>
                <a:off x="19990292" y="2379479"/>
                <a:ext cx="1628679" cy="88619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7100" i="1">
                          <a:solidFill>
                            <a:srgbClr val="F09134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sSub>
                        <m:sSubPr>
                          <m:ctrlP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sz="7100" i="1">
                              <a:solidFill>
                                <a:srgbClr val="F09134"/>
                              </a:solidFill>
                              <a:latin typeface="Cambria Math" panose="02040503050406030204" pitchFamily="18" charset="0"/>
                            </a:rPr>
                            <m:t>⊙</m:t>
                          </m:r>
                        </m:sub>
                      </m:sSub>
                    </m:oMath>
                  </m:oMathPara>
                </a14:m>
                <a:endParaRPr sz="7100">
                  <a:solidFill>
                    <a:srgbClr val="F09235"/>
                  </a:solidFill>
                </a:endParaRPr>
              </a:p>
            </p:txBody>
          </p:sp>
        </mc:Choice>
        <mc:Fallback xmlns="">
          <p:sp>
            <p:nvSpPr>
              <p:cNvPr id="445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90292" y="2379479"/>
                <a:ext cx="1628679" cy="886192"/>
              </a:xfrm>
              <a:prstGeom prst="rect">
                <a:avLst/>
              </a:prstGeom>
              <a:blipFill>
                <a:blip r:embed="rId8"/>
                <a:stretch>
                  <a:fillRect l="-18462" r="-25385" b="-56338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6" name="Équation"/>
              <p:cNvSpPr txBox="1"/>
              <p:nvPr/>
            </p:nvSpPr>
            <p:spPr>
              <a:xfrm>
                <a:off x="1030068" y="10594911"/>
                <a:ext cx="1700815" cy="89701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7100" i="1">
                          <a:solidFill>
                            <a:srgbClr val="C9314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b>
                        <m:sSubPr>
                          <m:ctrlP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sz="7100" i="1">
                              <a:solidFill>
                                <a:srgbClr val="C93141"/>
                              </a:solidFill>
                              <a:latin typeface="Cambria Math" panose="02040503050406030204" pitchFamily="18" charset="0"/>
                            </a:rPr>
                            <m:t>⊙</m:t>
                          </m:r>
                        </m:sub>
                      </m:sSub>
                    </m:oMath>
                  </m:oMathPara>
                </a14:m>
                <a:endParaRPr sz="7100">
                  <a:solidFill>
                    <a:srgbClr val="CA3142"/>
                  </a:solidFill>
                </a:endParaRPr>
              </a:p>
            </p:txBody>
          </p:sp>
        </mc:Choice>
        <mc:Fallback xmlns="">
          <p:sp>
            <p:nvSpPr>
              <p:cNvPr id="446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068" y="10594911"/>
                <a:ext cx="1700815" cy="897012"/>
              </a:xfrm>
              <a:prstGeom prst="rect">
                <a:avLst/>
              </a:prstGeom>
              <a:blipFill>
                <a:blip r:embed="rId9"/>
                <a:stretch>
                  <a:fillRect l="-19259" r="-19259" b="-56338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7" name="(Breton et al. 2022)"/>
          <p:cNvSpPr txBox="1"/>
          <p:nvPr/>
        </p:nvSpPr>
        <p:spPr>
          <a:xfrm>
            <a:off x="1252590" y="12455048"/>
            <a:ext cx="4151141" cy="57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2022)</a:t>
            </a:r>
          </a:p>
        </p:txBody>
      </p:sp>
      <p:sp>
        <p:nvSpPr>
          <p:cNvPr id="448" name="(e.g. Press 1981, Zahn 1991, Alvan et al. 2014, Pinçon et al. 2016)"/>
          <p:cNvSpPr txBox="1"/>
          <p:nvPr/>
        </p:nvSpPr>
        <p:spPr>
          <a:xfrm>
            <a:off x="478551" y="4805247"/>
            <a:ext cx="2554127" cy="2234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(e.g. Press 1981, Zahn 1991, Alvan et al. 2014, Pinçon et al. 2016)</a:t>
            </a:r>
          </a:p>
        </p:txBody>
      </p:sp>
      <p:pic>
        <p:nvPicPr>
          <p:cNvPr id="449" name="Capture d’écran 2022-09-24 à 19.49.01.png" descr="Capture d’écran 2022-09-24 à 19.49.01.png"/>
          <p:cNvPicPr>
            <a:picLocks noChangeAspect="1"/>
          </p:cNvPicPr>
          <p:nvPr/>
        </p:nvPicPr>
        <p:blipFill>
          <a:blip r:embed="rId10"/>
          <a:srcRect t="23991" r="4828"/>
          <a:stretch>
            <a:fillRect/>
          </a:stretch>
        </p:blipFill>
        <p:spPr>
          <a:xfrm>
            <a:off x="8669635" y="12121908"/>
            <a:ext cx="5049956" cy="801371"/>
          </a:xfrm>
          <a:prstGeom prst="rect">
            <a:avLst/>
          </a:prstGeom>
          <a:ln w="12700">
            <a:miter lim="400000"/>
          </a:ln>
        </p:spPr>
      </p:pic>
      <p:sp>
        <p:nvSpPr>
          <p:cNvPr id="450" name="~ 78 days"/>
          <p:cNvSpPr txBox="1"/>
          <p:nvPr/>
        </p:nvSpPr>
        <p:spPr>
          <a:xfrm>
            <a:off x="10453776" y="2536164"/>
            <a:ext cx="1901648" cy="57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~ 78 days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37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Capture d’écran 2022-02-04 à 16.04.42.png" descr="Capture d’écran 2022-02-04 à 16.04.42.png"/>
          <p:cNvPicPr>
            <a:picLocks noChangeAspect="1"/>
          </p:cNvPicPr>
          <p:nvPr/>
        </p:nvPicPr>
        <p:blipFill>
          <a:blip r:embed="rId2"/>
          <a:srcRect l="1112" r="16224"/>
          <a:stretch>
            <a:fillRect/>
          </a:stretch>
        </p:blipFill>
        <p:spPr>
          <a:xfrm>
            <a:off x="82946" y="3654876"/>
            <a:ext cx="13102735" cy="9602730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454" name="Internal-gravity-wave power spectrum"/>
          <p:cNvSpPr txBox="1">
            <a:spLocks noGrp="1"/>
          </p:cNvSpPr>
          <p:nvPr>
            <p:ph type="title"/>
          </p:nvPr>
        </p:nvSpPr>
        <p:spPr>
          <a:xfrm>
            <a:off x="173037" y="349638"/>
            <a:ext cx="18654317" cy="14331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/>
              <a:t>Internal-gravity-wave power spectrum</a:t>
            </a:r>
          </a:p>
        </p:txBody>
      </p:sp>
      <p:sp>
        <p:nvSpPr>
          <p:cNvPr id="455" name="Progressive waves"/>
          <p:cNvSpPr txBox="1"/>
          <p:nvPr/>
        </p:nvSpPr>
        <p:spPr>
          <a:xfrm>
            <a:off x="8589705" y="10403316"/>
            <a:ext cx="3602295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4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Progressive waves</a:t>
            </a:r>
          </a:p>
        </p:txBody>
      </p:sp>
      <p:sp>
        <p:nvSpPr>
          <p:cNvPr id="456" name="g modes"/>
          <p:cNvSpPr txBox="1"/>
          <p:nvPr/>
        </p:nvSpPr>
        <p:spPr>
          <a:xfrm>
            <a:off x="1954415" y="5529144"/>
            <a:ext cx="3602294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4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g modes</a:t>
            </a:r>
          </a:p>
        </p:txBody>
      </p:sp>
      <p:sp>
        <p:nvSpPr>
          <p:cNvPr id="457" name="Power spectrum from ASH vs mode frequencies computed with GYRE."/>
          <p:cNvSpPr/>
          <p:nvPr/>
        </p:nvSpPr>
        <p:spPr>
          <a:xfrm>
            <a:off x="675227" y="2085884"/>
            <a:ext cx="10318729" cy="1642089"/>
          </a:xfrm>
          <a:prstGeom prst="roundRect">
            <a:avLst>
              <a:gd name="adj" fmla="val 19316"/>
            </a:avLst>
          </a:prstGeom>
          <a:solidFill>
            <a:schemeClr val="accent4">
              <a:hueOff val="-476017"/>
              <a:lumOff val="-10042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1733930">
              <a:defRPr sz="4300">
                <a:solidFill>
                  <a:srgbClr val="000000"/>
                </a:solidFill>
              </a:defRPr>
            </a:lvl1pPr>
          </a:lstStyle>
          <a:p>
            <a:r>
              <a:t>Power spectrum from ASH vs mode frequencies computed with GYRE.</a:t>
            </a:r>
          </a:p>
        </p:txBody>
      </p:sp>
      <p:sp>
        <p:nvSpPr>
          <p:cNvPr id="458" name="(Townsend &amp; Teitler 2013; Townsend et al. 2018; Goldstein &amp; Townsend 2020)"/>
          <p:cNvSpPr txBox="1"/>
          <p:nvPr/>
        </p:nvSpPr>
        <p:spPr>
          <a:xfrm>
            <a:off x="11054212" y="2119528"/>
            <a:ext cx="3173935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(Townsend &amp; Teitler 2013; Townsend et al. 2018; Goldstein &amp; Townsend 2020)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9" name="Équation"/>
              <p:cNvSpPr txBox="1"/>
              <p:nvPr/>
            </p:nvSpPr>
            <p:spPr>
              <a:xfrm>
                <a:off x="10040635" y="4346192"/>
                <a:ext cx="2726540" cy="55866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sz="4700" i="1">
                          <a:solidFill>
                            <a:srgbClr val="FEFFFE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sz="4700" i="1">
                          <a:solidFill>
                            <a:srgbClr val="FEFFFE"/>
                          </a:solidFill>
                          <a:latin typeface="Cambria Math" panose="02040503050406030204" pitchFamily="18" charset="0"/>
                        </a:rPr>
                        <m:t>=0.18</m:t>
                      </m:r>
                      <m:sSub>
                        <m:sSubPr>
                          <m:ctrlPr>
                            <a:rPr sz="4700" i="1">
                              <a:solidFill>
                                <a:srgbClr val="FEFFFE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700" i="1">
                              <a:solidFill>
                                <a:srgbClr val="FEFFFE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sz="4700" i="1">
                              <a:solidFill>
                                <a:srgbClr val="FEFFFE"/>
                              </a:solidFill>
                              <a:latin typeface="Cambria Math" panose="02040503050406030204" pitchFamily="18" charset="0"/>
                            </a:rPr>
                            <m:t>⋆</m:t>
                          </m:r>
                        </m:sub>
                      </m:sSub>
                    </m:oMath>
                  </m:oMathPara>
                </a14:m>
                <a:endParaRPr sz="4700">
                  <a:solidFill>
                    <a:srgbClr val="FFFFFF"/>
                  </a:solidFill>
                </a:endParaRPr>
              </a:p>
            </p:txBody>
          </p:sp>
        </mc:Choice>
        <mc:Fallback xmlns="">
          <p:sp>
            <p:nvSpPr>
              <p:cNvPr id="459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0635" y="4346192"/>
                <a:ext cx="2726540" cy="558663"/>
              </a:xfrm>
              <a:prstGeom prst="rect">
                <a:avLst/>
              </a:prstGeom>
              <a:blipFill>
                <a:blip r:embed="rId3"/>
                <a:stretch>
                  <a:fillRect l="-5093" r="-6019" b="-44444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0" name="(Breton et al. 2022)"/>
          <p:cNvSpPr txBox="1"/>
          <p:nvPr/>
        </p:nvSpPr>
        <p:spPr>
          <a:xfrm>
            <a:off x="597493" y="12500927"/>
            <a:ext cx="4467517" cy="588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2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2022)</a:t>
            </a:r>
          </a:p>
        </p:txBody>
      </p:sp>
      <p:sp>
        <p:nvSpPr>
          <p:cNvPr id="461" name="Ligne"/>
          <p:cNvSpPr/>
          <p:nvPr/>
        </p:nvSpPr>
        <p:spPr>
          <a:xfrm flipV="1">
            <a:off x="14719300" y="2550682"/>
            <a:ext cx="0" cy="10213054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474" name="Grouper"/>
          <p:cNvGrpSpPr/>
          <p:nvPr/>
        </p:nvGrpSpPr>
        <p:grpSpPr>
          <a:xfrm>
            <a:off x="13844726" y="2523985"/>
            <a:ext cx="10276520" cy="10565473"/>
            <a:chOff x="-2" y="0"/>
            <a:chExt cx="10276518" cy="10565471"/>
          </a:xfrm>
        </p:grpSpPr>
        <p:grpSp>
          <p:nvGrpSpPr>
            <p:cNvPr id="472" name="Grouper"/>
            <p:cNvGrpSpPr/>
            <p:nvPr/>
          </p:nvGrpSpPr>
          <p:grpSpPr>
            <a:xfrm>
              <a:off x="-2" y="0"/>
              <a:ext cx="10276518" cy="10565471"/>
              <a:chOff x="-1" y="0"/>
              <a:chExt cx="10276516" cy="10565470"/>
            </a:xfrm>
          </p:grpSpPr>
          <p:sp>
            <p:nvSpPr>
              <p:cNvPr id="462" name="Power injection in waves enhanced by rotation"/>
              <p:cNvSpPr/>
              <p:nvPr/>
            </p:nvSpPr>
            <p:spPr>
              <a:xfrm>
                <a:off x="2440199" y="0"/>
                <a:ext cx="6363540" cy="2379972"/>
              </a:xfrm>
              <a:prstGeom prst="roundRect">
                <a:avLst>
                  <a:gd name="adj" fmla="val 13327"/>
                </a:avLst>
              </a:prstGeom>
              <a:solidFill>
                <a:schemeClr val="accent1">
                  <a:lumOff val="16847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ctr">
                <a:noAutofit/>
              </a:bodyPr>
              <a:lstStyle/>
              <a:p>
                <a:pPr defTabSz="1733930">
                  <a:defRPr sz="5000">
                    <a:solidFill>
                      <a:srgbClr val="000000"/>
                    </a:solidFill>
                  </a:defRPr>
                </a:pPr>
                <a:r>
                  <a:t>Power injection in waves </a:t>
                </a:r>
                <a:r>
                  <a:rPr b="1">
                    <a:solidFill>
                      <a:srgbClr val="FFFFFF"/>
                    </a:solidFill>
                  </a:rPr>
                  <a:t>enhanced</a:t>
                </a:r>
                <a:r>
                  <a:t> by rotation</a:t>
                </a:r>
              </a:p>
            </p:txBody>
          </p:sp>
          <p:sp>
            <p:nvSpPr>
              <p:cNvPr id="463" name="(Augustson et al. 2020)"/>
              <p:cNvSpPr txBox="1"/>
              <p:nvPr/>
            </p:nvSpPr>
            <p:spPr>
              <a:xfrm>
                <a:off x="2382696" y="2348653"/>
                <a:ext cx="4857721" cy="5586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defTabSz="584200">
                  <a:defRPr sz="3200">
                    <a:latin typeface="Helvetica Light"/>
                    <a:ea typeface="Helvetica Light"/>
                    <a:cs typeface="Helvetica Light"/>
                    <a:sym typeface="Helvetica Light"/>
                  </a:defRPr>
                </a:lvl1pPr>
              </a:lstStyle>
              <a:p>
                <a:r>
                  <a:t>(Augustson et al. 2020)</a:t>
                </a:r>
              </a:p>
            </p:txBody>
          </p:sp>
          <p:sp>
            <p:nvSpPr>
              <p:cNvPr id="464" name="(Breton et al. 2022)"/>
              <p:cNvSpPr txBox="1"/>
              <p:nvPr/>
            </p:nvSpPr>
            <p:spPr>
              <a:xfrm>
                <a:off x="1370919" y="9976942"/>
                <a:ext cx="4467516" cy="5885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584200">
                  <a:defRPr sz="28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t>(</a:t>
                </a:r>
                <a:r>
                  <a:rPr b="1">
                    <a:latin typeface="Helvetica"/>
                    <a:ea typeface="Helvetica"/>
                    <a:cs typeface="Helvetica"/>
                    <a:sym typeface="Helvetica"/>
                  </a:rPr>
                  <a:t>Breton</a:t>
                </a:r>
                <a:r>
                  <a:t> et al. 2022)</a:t>
                </a:r>
              </a:p>
            </p:txBody>
          </p:sp>
          <p:grpSp>
            <p:nvGrpSpPr>
              <p:cNvPr id="471" name="Grouper"/>
              <p:cNvGrpSpPr/>
              <p:nvPr/>
            </p:nvGrpSpPr>
            <p:grpSpPr>
              <a:xfrm>
                <a:off x="-1" y="3219678"/>
                <a:ext cx="10276516" cy="7307194"/>
                <a:chOff x="0" y="0"/>
                <a:chExt cx="10276514" cy="7307192"/>
              </a:xfrm>
            </p:grpSpPr>
            <p:pic>
              <p:nvPicPr>
                <p:cNvPr id="465" name="power_injection.pdf" descr="power_injection.pdf"/>
                <p:cNvPicPr>
                  <a:picLocks noChangeAspect="1"/>
                </p:cNvPicPr>
                <p:nvPr/>
              </p:nvPicPr>
              <p:blipFill>
                <a:blip r:embed="rId4"/>
                <a:srcRect b="50882"/>
                <a:stretch>
                  <a:fillRect/>
                </a:stretch>
              </p:blipFill>
              <p:spPr>
                <a:xfrm>
                  <a:off x="0" y="0"/>
                  <a:ext cx="9298149" cy="730719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6" name="Équation"/>
                    <p:cNvSpPr txBox="1"/>
                    <p:nvPr/>
                  </p:nvSpPr>
                  <p:spPr>
                    <a:xfrm>
                      <a:off x="5350051" y="2011259"/>
                      <a:ext cx="1429688" cy="748894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algn="l" defTabSz="914400" latinLnBrk="1">
                        <a:defRPr sz="1800">
                          <a:solidFill>
                            <a:srgbClr val="000000"/>
                          </a:solidFill>
                        </a:defRPr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sz="6000" i="1">
                                <a:solidFill>
                                  <a:srgbClr val="4967D9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sz="6000" i="1">
                                    <a:solidFill>
                                      <a:srgbClr val="4967D9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sz="6000" i="1">
                                    <a:solidFill>
                                      <a:srgbClr val="4967D9"/>
                                    </a:solidFill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sz="6000" i="1">
                                    <a:solidFill>
                                      <a:srgbClr val="4967D9"/>
                                    </a:solidFill>
                                    <a:latin typeface="Cambria Math" panose="02040503050406030204" pitchFamily="18" charset="0"/>
                                  </a:rPr>
                                  <m:t>⊙</m:t>
                                </m:r>
                              </m:sub>
                            </m:sSub>
                          </m:oMath>
                        </m:oMathPara>
                      </a14:m>
                      <a:endParaRPr sz="6000" dirty="0">
                        <a:solidFill>
                          <a:srgbClr val="4A68D9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66" name="Équation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350051" y="2011259"/>
                      <a:ext cx="1429688" cy="748894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l="-17699" r="-21239" b="-58333"/>
                      </a:stretch>
                    </a:blip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7" name="Équation"/>
                    <p:cNvSpPr txBox="1"/>
                    <p:nvPr/>
                  </p:nvSpPr>
                  <p:spPr>
                    <a:xfrm>
                      <a:off x="2919764" y="364609"/>
                      <a:ext cx="1437308" cy="758039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algn="l" defTabSz="914400" latinLnBrk="1">
                        <a:defRPr sz="1800">
                          <a:solidFill>
                            <a:srgbClr val="000000"/>
                          </a:solidFill>
                        </a:defRPr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sz="6000" i="1">
                                <a:solidFill>
                                  <a:srgbClr val="C9314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  <m:sSub>
                              <m:sSubPr>
                                <m:ctrlPr>
                                  <a:rPr sz="6000" i="1">
                                    <a:solidFill>
                                      <a:srgbClr val="C9314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sz="6000" i="1">
                                    <a:solidFill>
                                      <a:srgbClr val="C93141"/>
                                    </a:solidFill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sz="6000" i="1">
                                    <a:solidFill>
                                      <a:srgbClr val="C93141"/>
                                    </a:solidFill>
                                    <a:latin typeface="Cambria Math" panose="02040503050406030204" pitchFamily="18" charset="0"/>
                                  </a:rPr>
                                  <m:t>⊙</m:t>
                                </m:r>
                              </m:sub>
                            </m:sSub>
                          </m:oMath>
                        </m:oMathPara>
                      </a14:m>
                      <a:endParaRPr sz="6000" dirty="0">
                        <a:solidFill>
                          <a:srgbClr val="CA314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67" name="Équation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919764" y="364609"/>
                      <a:ext cx="1437308" cy="758039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l="-19298" r="-20175" b="-57377"/>
                      </a:stretch>
                    </a:blip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8" name="Équation"/>
                    <p:cNvSpPr txBox="1"/>
                    <p:nvPr/>
                  </p:nvSpPr>
                  <p:spPr>
                    <a:xfrm>
                      <a:off x="2867405" y="5069807"/>
                      <a:ext cx="1376348" cy="748894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algn="l" defTabSz="914400" latinLnBrk="1">
                        <a:defRPr sz="1800">
                          <a:solidFill>
                            <a:srgbClr val="000000"/>
                          </a:solidFill>
                        </a:defRPr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sz="6000" i="1">
                                <a:solidFill>
                                  <a:srgbClr val="F09134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sSub>
                              <m:sSubPr>
                                <m:ctrlPr>
                                  <a:rPr sz="6000" i="1">
                                    <a:solidFill>
                                      <a:srgbClr val="F09134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sz="6000" i="1">
                                    <a:solidFill>
                                      <a:srgbClr val="F09134"/>
                                    </a:solidFill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sz="6000" i="1">
                                    <a:solidFill>
                                      <a:srgbClr val="F09134"/>
                                    </a:solidFill>
                                    <a:latin typeface="Cambria Math" panose="02040503050406030204" pitchFamily="18" charset="0"/>
                                  </a:rPr>
                                  <m:t>⊙</m:t>
                                </m:r>
                              </m:sub>
                            </m:sSub>
                          </m:oMath>
                        </m:oMathPara>
                      </a14:m>
                      <a:endParaRPr sz="6000" dirty="0">
                        <a:solidFill>
                          <a:srgbClr val="F09235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68" name="Équation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67405" y="5069807"/>
                      <a:ext cx="1376348" cy="748894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l="-18182" r="-25455" b="-58333"/>
                      </a:stretch>
                    </a:blip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9" name="Équation"/>
                    <p:cNvSpPr txBox="1"/>
                    <p:nvPr/>
                  </p:nvSpPr>
                  <p:spPr>
                    <a:xfrm>
                      <a:off x="4335465" y="4318927"/>
                      <a:ext cx="4504885" cy="786882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algn="l" defTabSz="914400" latinLnBrk="1">
                        <a:defRPr sz="1800">
                          <a:solidFill>
                            <a:srgbClr val="000000"/>
                          </a:solidFill>
                        </a:defRPr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sz="4900" i="1">
                                <a:solidFill>
                                  <a:srgbClr val="75FAF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sSub>
                              <m:sSubPr>
                                <m:ctrlPr>
                                  <a:rPr sz="4900" i="1">
                                    <a:solidFill>
                                      <a:srgbClr val="75FAF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sz="4900" i="1">
                                    <a:solidFill>
                                      <a:srgbClr val="75FAFD"/>
                                    </a:solidFill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sz="4900" i="1">
                                    <a:solidFill>
                                      <a:srgbClr val="75FAFD"/>
                                    </a:solidFill>
                                    <a:latin typeface="Cambria Math" panose="02040503050406030204" pitchFamily="18" charset="0"/>
                                  </a:rPr>
                                  <m:t>⊙</m:t>
                                </m:r>
                              </m:sub>
                            </m:sSub>
                            <m:r>
                              <a:rPr sz="4900" i="1">
                                <a:solidFill>
                                  <a:srgbClr val="75FAFD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sz="4900">
                                <a:solidFill>
                                  <a:srgbClr val="75FAFD"/>
                                </a:solidFill>
                                <a:latin typeface="Cambria Math" panose="02040503050406030204" pitchFamily="18" charset="0"/>
                              </a:rPr>
                              <m:t>turbulent</m:t>
                            </m:r>
                            <m:r>
                              <a:rPr sz="4900" i="1">
                                <a:solidFill>
                                  <a:srgbClr val="75FAFD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oMath>
                        </m:oMathPara>
                      </a14:m>
                      <a:endParaRPr sz="4900" dirty="0">
                        <a:solidFill>
                          <a:srgbClr val="75FBFD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69" name="Équation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335465" y="4318927"/>
                      <a:ext cx="4504885" cy="786882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247" r="-3933" b="-30159"/>
                      </a:stretch>
                    </a:blip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70" name="Équation"/>
                    <p:cNvSpPr txBox="1"/>
                    <p:nvPr/>
                  </p:nvSpPr>
                  <p:spPr>
                    <a:xfrm>
                      <a:off x="9371364" y="2716516"/>
                      <a:ext cx="905150" cy="713188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algn="l" defTabSz="914400" latinLnBrk="1">
                        <a:defRPr sz="1800">
                          <a:solidFill>
                            <a:srgbClr val="000000"/>
                          </a:solidFill>
                        </a:defRPr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sz="6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sz="6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sz="6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⋆</m:t>
                                </m:r>
                              </m:sub>
                            </m:sSub>
                          </m:oMath>
                        </m:oMathPara>
                      </a14:m>
                      <a:endParaRPr sz="6000"/>
                    </a:p>
                  </p:txBody>
                </p:sp>
              </mc:Choice>
              <mc:Fallback xmlns="">
                <p:sp>
                  <p:nvSpPr>
                    <p:cNvPr id="470" name="Équation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371364" y="2716516"/>
                      <a:ext cx="905150" cy="713188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l="-23288" r="-9589" b="-47368"/>
                      </a:stretch>
                    </a:blip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sp>
          <p:nvSpPr>
            <p:cNvPr id="473" name="Ligne"/>
            <p:cNvSpPr/>
            <p:nvPr/>
          </p:nvSpPr>
          <p:spPr>
            <a:xfrm flipV="1">
              <a:off x="9185056" y="3675088"/>
              <a:ext cx="1" cy="5700827"/>
            </a:xfrm>
            <a:prstGeom prst="line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475" name="Capture d’écran 2022-02-04 à 16.04.42.png" descr="Capture d’écran 2022-02-04 à 16.04.42.png"/>
          <p:cNvPicPr>
            <a:picLocks noChangeAspect="1"/>
          </p:cNvPicPr>
          <p:nvPr/>
        </p:nvPicPr>
        <p:blipFill>
          <a:blip r:embed="rId2"/>
          <a:srcRect l="86011"/>
          <a:stretch>
            <a:fillRect/>
          </a:stretch>
        </p:blipFill>
        <p:spPr>
          <a:xfrm>
            <a:off x="12969081" y="4917447"/>
            <a:ext cx="1669829" cy="72315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0" name="Grouper"/>
          <p:cNvGrpSpPr/>
          <p:nvPr/>
        </p:nvGrpSpPr>
        <p:grpSpPr>
          <a:xfrm>
            <a:off x="1502833" y="7065296"/>
            <a:ext cx="11413915" cy="5130258"/>
            <a:chOff x="0" y="0"/>
            <a:chExt cx="11413914" cy="5130256"/>
          </a:xfrm>
        </p:grpSpPr>
        <p:pic>
          <p:nvPicPr>
            <p:cNvPr id="476" name="Capture d’écran 2022-09-23 à 11.57.10.png" descr="Capture d’écran 2022-09-23 à 11.57.10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72245" y="0"/>
              <a:ext cx="8541670" cy="5117967"/>
            </a:xfrm>
            <a:prstGeom prst="rect">
              <a:avLst/>
            </a:prstGeom>
            <a:ln w="50800" cap="flat">
              <a:solidFill>
                <a:srgbClr val="D5D5D5"/>
              </a:solidFill>
              <a:prstDash val="solid"/>
              <a:miter lim="400000"/>
            </a:ln>
            <a:effectLst/>
          </p:spPr>
        </p:pic>
        <p:sp>
          <p:nvSpPr>
            <p:cNvPr id="477" name="Rectangle"/>
            <p:cNvSpPr/>
            <p:nvPr/>
          </p:nvSpPr>
          <p:spPr>
            <a:xfrm>
              <a:off x="0" y="1480170"/>
              <a:ext cx="1749955" cy="1295401"/>
            </a:xfrm>
            <a:prstGeom prst="rect">
              <a:avLst/>
            </a:prstGeom>
            <a:noFill/>
            <a:ln w="25400" cap="flat">
              <a:solidFill>
                <a:srgbClr val="D5D5D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8" name="Ligne"/>
            <p:cNvSpPr/>
            <p:nvPr/>
          </p:nvSpPr>
          <p:spPr>
            <a:xfrm flipV="1">
              <a:off x="1744133" y="1044"/>
              <a:ext cx="1124414" cy="1480760"/>
            </a:xfrm>
            <a:prstGeom prst="line">
              <a:avLst/>
            </a:prstGeom>
            <a:noFill/>
            <a:ln w="25400" cap="flat">
              <a:solidFill>
                <a:srgbClr val="D5D5D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9" name="Ligne"/>
            <p:cNvSpPr/>
            <p:nvPr/>
          </p:nvSpPr>
          <p:spPr>
            <a:xfrm>
              <a:off x="1744133" y="2772969"/>
              <a:ext cx="1124414" cy="2357288"/>
            </a:xfrm>
            <a:prstGeom prst="line">
              <a:avLst/>
            </a:prstGeom>
            <a:noFill/>
            <a:ln w="25400" cap="flat">
              <a:solidFill>
                <a:srgbClr val="D5D5D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" grpId="2" animBg="1" advAuto="0"/>
      <p:bldP spid="480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deltap_5_solar_rot_tar.pdf" descr="deltap_5_solar_rot_tar.pdf"/>
          <p:cNvPicPr>
            <a:picLocks noChangeAspect="1"/>
          </p:cNvPicPr>
          <p:nvPr/>
        </p:nvPicPr>
        <p:blipFill>
          <a:blip r:embed="rId2"/>
          <a:srcRect t="9910" b="2655"/>
          <a:stretch>
            <a:fillRect/>
          </a:stretch>
        </p:blipFill>
        <p:spPr>
          <a:xfrm>
            <a:off x="236764" y="2659393"/>
            <a:ext cx="11660925" cy="10195616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3840745" y="13033755"/>
            <a:ext cx="312015" cy="52344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484" name="Evidence for gravito-inertial modes behaviours"/>
          <p:cNvSpPr txBox="1">
            <a:spLocks noGrp="1"/>
          </p:cNvSpPr>
          <p:nvPr>
            <p:ph type="title"/>
          </p:nvPr>
        </p:nvSpPr>
        <p:spPr>
          <a:xfrm>
            <a:off x="173037" y="370420"/>
            <a:ext cx="18654317" cy="1433164"/>
          </a:xfrm>
          <a:prstGeom prst="rect">
            <a:avLst/>
          </a:prstGeom>
        </p:spPr>
        <p:txBody>
          <a:bodyPr/>
          <a:lstStyle>
            <a:lvl1pPr defTabSz="2096971">
              <a:defRPr sz="7310" spc="-146">
                <a:solidFill>
                  <a:srgbClr val="000000"/>
                </a:solidFill>
              </a:defRPr>
            </a:lvl1pPr>
          </a:lstStyle>
          <a:p>
            <a:r>
              <a:t>Evidence for gravito-inertial modes behaviours</a:t>
            </a:r>
          </a:p>
        </p:txBody>
      </p:sp>
      <p:pic>
        <p:nvPicPr>
          <p:cNvPr id="485" name="Capture d’écran 2022-03-16 à 15.26.46.png" descr="Capture d’écran 2022-03-16 à 15.26.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927" y="4915785"/>
            <a:ext cx="996923" cy="9574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8" name="Grouper"/>
          <p:cNvGrpSpPr/>
          <p:nvPr/>
        </p:nvGrpSpPr>
        <p:grpSpPr>
          <a:xfrm>
            <a:off x="10984894" y="2909273"/>
            <a:ext cx="1685771" cy="957497"/>
            <a:chOff x="0" y="0"/>
            <a:chExt cx="1685769" cy="957496"/>
          </a:xfrm>
        </p:grpSpPr>
        <p:pic>
          <p:nvPicPr>
            <p:cNvPr id="486" name="Capture d’écran 2022-03-16 à 15.26.33.png" descr="Capture d’écran 2022-03-16 à 15.26.3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76775" cy="9574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7" name="Capture d’écran 2022-03-16 à 15.27.01.png" descr="Capture d’écran 2022-03-16 à 15.27.0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2944" y="89953"/>
              <a:ext cx="832826" cy="8383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89" name="Perturbative approach"/>
          <p:cNvSpPr txBox="1"/>
          <p:nvPr/>
        </p:nvSpPr>
        <p:spPr>
          <a:xfrm>
            <a:off x="10949217" y="3801797"/>
            <a:ext cx="4223553" cy="1130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1733930">
              <a:defRPr sz="3500">
                <a:solidFill>
                  <a:srgbClr val="000000"/>
                </a:solidFill>
              </a:defRPr>
            </a:lvl1pPr>
          </a:lstStyle>
          <a:p>
            <a:r>
              <a:t>Perturbative approach</a:t>
            </a:r>
          </a:p>
        </p:txBody>
      </p:sp>
      <p:sp>
        <p:nvSpPr>
          <p:cNvPr id="490" name="TAR"/>
          <p:cNvSpPr txBox="1"/>
          <p:nvPr/>
        </p:nvSpPr>
        <p:spPr>
          <a:xfrm>
            <a:off x="11031949" y="5813989"/>
            <a:ext cx="1591661" cy="609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1733930">
              <a:defRPr sz="3500">
                <a:solidFill>
                  <a:srgbClr val="000000"/>
                </a:solidFill>
              </a:defRPr>
            </a:lvl1pPr>
          </a:lstStyle>
          <a:p>
            <a:r>
              <a:t>TAR</a:t>
            </a:r>
          </a:p>
        </p:txBody>
      </p:sp>
      <p:sp>
        <p:nvSpPr>
          <p:cNvPr id="491" name="Perturbative approach"/>
          <p:cNvSpPr/>
          <p:nvPr/>
        </p:nvSpPr>
        <p:spPr>
          <a:xfrm>
            <a:off x="14505167" y="2226615"/>
            <a:ext cx="7798798" cy="1433163"/>
          </a:xfrm>
          <a:prstGeom prst="roundRect">
            <a:avLst>
              <a:gd name="adj" fmla="val 24080"/>
            </a:avLst>
          </a:prstGeom>
          <a:solidFill>
            <a:schemeClr val="accent4">
              <a:hueOff val="-476017"/>
              <a:lumOff val="-10042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1733930">
              <a:defRPr sz="4500" b="1">
                <a:solidFill>
                  <a:srgbClr val="FFFFFF"/>
                </a:solidFill>
              </a:defRPr>
            </a:lvl1pPr>
          </a:lstStyle>
          <a:p>
            <a:r>
              <a:t>Perturbative approach</a:t>
            </a:r>
          </a:p>
        </p:txBody>
      </p:sp>
      <p:sp>
        <p:nvSpPr>
          <p:cNvPr id="492" name="Ligne"/>
          <p:cNvSpPr/>
          <p:nvPr/>
        </p:nvSpPr>
        <p:spPr>
          <a:xfrm flipH="1">
            <a:off x="5582774" y="2899743"/>
            <a:ext cx="1" cy="8958486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3" name="Équation"/>
              <p:cNvSpPr txBox="1"/>
              <p:nvPr/>
            </p:nvSpPr>
            <p:spPr>
              <a:xfrm>
                <a:off x="4377383" y="3289144"/>
                <a:ext cx="888532" cy="123604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4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sz="45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sz="45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sz="45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rot</m:t>
                              </m:r>
                            </m:sub>
                          </m:sSub>
                        </m:num>
                        <m:den>
                          <m:r>
                            <a:rPr sz="4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sz="4500"/>
              </a:p>
            </p:txBody>
          </p:sp>
        </mc:Choice>
        <mc:Fallback xmlns="">
          <p:sp>
            <p:nvSpPr>
              <p:cNvPr id="493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383" y="3289144"/>
                <a:ext cx="888532" cy="1236047"/>
              </a:xfrm>
              <a:prstGeom prst="rect">
                <a:avLst/>
              </a:prstGeom>
              <a:blipFill>
                <a:blip r:embed="rId6"/>
                <a:stretch>
                  <a:fillRect l="-21127" t="-1020" r="-15493" b="-19388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4" name="(Breton et al. 2022)"/>
          <p:cNvSpPr txBox="1"/>
          <p:nvPr/>
        </p:nvSpPr>
        <p:spPr>
          <a:xfrm>
            <a:off x="404612" y="12654071"/>
            <a:ext cx="4637097" cy="588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defTabSz="584200">
              <a:defRPr sz="2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(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Breton</a:t>
            </a:r>
            <a:r>
              <a:t> et al. 2022)</a:t>
            </a:r>
          </a:p>
        </p:txBody>
      </p:sp>
      <p:sp>
        <p:nvSpPr>
          <p:cNvPr id="495" name="(e.g. Lee &amp; Saio 1997; Townsend 2003)"/>
          <p:cNvSpPr txBox="1"/>
          <p:nvPr/>
        </p:nvSpPr>
        <p:spPr>
          <a:xfrm>
            <a:off x="16439629" y="12124392"/>
            <a:ext cx="7168185" cy="57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1733930">
              <a:defRPr sz="3200"/>
            </a:lvl1pPr>
          </a:lstStyle>
          <a:p>
            <a:r>
              <a:t>(e.g. Lee &amp; Saio 1997; Townsend 2003)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6" name="Équation"/>
              <p:cNvSpPr txBox="1"/>
              <p:nvPr/>
            </p:nvSpPr>
            <p:spPr>
              <a:xfrm>
                <a:off x="15311200" y="3999509"/>
                <a:ext cx="6762464" cy="172219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ℓ</m:t>
                          </m:r>
                        </m:sub>
                      </m:sSub>
                      <m: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ℓ(ℓ+1)</m:t>
                              </m:r>
                            </m:e>
                          </m:rad>
                        </m:den>
                      </m:f>
                      <m:sSup>
                        <m:sSup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∫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  <m:sup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f>
                                <m:f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𝑑𝑟</m:t>
                              </m:r>
                            </m:e>
                          </m:d>
                        </m:e>
                        <m:sup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sz="4100" dirty="0"/>
              </a:p>
            </p:txBody>
          </p:sp>
        </mc:Choice>
        <mc:Fallback xmlns="">
          <p:sp>
            <p:nvSpPr>
              <p:cNvPr id="496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1200" y="3999509"/>
                <a:ext cx="6762464" cy="1722195"/>
              </a:xfrm>
              <a:prstGeom prst="rect">
                <a:avLst/>
              </a:prstGeom>
              <a:blipFill>
                <a:blip r:embed="rId7"/>
                <a:stretch>
                  <a:fillRect l="-1873" r="-749" b="-1460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7" name="Traditional approximation of rotation (TAR)"/>
          <p:cNvSpPr/>
          <p:nvPr/>
        </p:nvSpPr>
        <p:spPr>
          <a:xfrm>
            <a:off x="14505167" y="7117604"/>
            <a:ext cx="7798798" cy="2247046"/>
          </a:xfrm>
          <a:prstGeom prst="roundRect">
            <a:avLst>
              <a:gd name="adj" fmla="val 15358"/>
            </a:avLst>
          </a:prstGeom>
          <a:solidFill>
            <a:schemeClr val="accent1">
              <a:lumOff val="-13575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/>
          <a:lstStyle>
            <a:lvl1pPr defTabSz="1733930">
              <a:defRPr sz="4500" b="1">
                <a:solidFill>
                  <a:srgbClr val="FFFFFF"/>
                </a:solidFill>
              </a:defRPr>
            </a:lvl1pPr>
          </a:lstStyle>
          <a:p>
            <a:r>
              <a:t>Traditional approximation of rotation (TAR)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8" name="Équation"/>
              <p:cNvSpPr txBox="1"/>
              <p:nvPr/>
            </p:nvSpPr>
            <p:spPr>
              <a:xfrm>
                <a:off x="15081018" y="9637623"/>
                <a:ext cx="7094938" cy="204008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defTabSz="914400" latinLnBrk="1">
                  <a:defRPr sz="1800">
                    <a:solidFill>
                      <a:srgbClr val="000000"/>
                    </a:solidFill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ℓ</m:t>
                          </m:r>
                        </m:sub>
                      </m:sSub>
                      <m:r>
                        <a:rPr sz="4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ℓ,</m:t>
                                  </m:r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den>
                      </m:f>
                      <m:sSup>
                        <m:sSupPr>
                          <m:ctrlP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∫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  <m:sup>
                                  <m:sSub>
                                    <m:sSubPr>
                                      <m:ctrlP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sz="41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f>
                                <m:fPr>
                                  <m:ctrlP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r>
                                    <a:rPr sz="41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sz="4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𝑑𝑟</m:t>
                              </m:r>
                            </m:e>
                          </m:d>
                        </m:e>
                        <m:sup>
                          <m:r>
                            <a:rPr sz="4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sz="4100" dirty="0"/>
              </a:p>
            </p:txBody>
          </p:sp>
        </mc:Choice>
        <mc:Fallback xmlns="">
          <p:sp>
            <p:nvSpPr>
              <p:cNvPr id="498" name="Équatio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018" y="9637623"/>
                <a:ext cx="7094938" cy="2040083"/>
              </a:xfrm>
              <a:prstGeom prst="rect">
                <a:avLst/>
              </a:prstGeom>
              <a:blipFill>
                <a:blip r:embed="rId8"/>
                <a:stretch>
                  <a:fillRect l="-1964" r="-893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9" name="Rectangle aux angles arrondis"/>
          <p:cNvSpPr/>
          <p:nvPr/>
        </p:nvSpPr>
        <p:spPr>
          <a:xfrm>
            <a:off x="16755533" y="3986840"/>
            <a:ext cx="2550982" cy="1620596"/>
          </a:xfrm>
          <a:prstGeom prst="roundRect">
            <a:avLst>
              <a:gd name="adj" fmla="val 11755"/>
            </a:avLst>
          </a:prstGeom>
          <a:ln w="101600">
            <a:solidFill>
              <a:schemeClr val="accent4">
                <a:hueOff val="-476017"/>
                <a:lumOff val="-10042"/>
                <a:alpha val="94781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00" name="Rectangle aux angles arrondis"/>
          <p:cNvSpPr/>
          <p:nvPr/>
        </p:nvSpPr>
        <p:spPr>
          <a:xfrm>
            <a:off x="16439629" y="9555456"/>
            <a:ext cx="2882231" cy="2048020"/>
          </a:xfrm>
          <a:prstGeom prst="roundRect">
            <a:avLst>
              <a:gd name="adj" fmla="val 9302"/>
            </a:avLst>
          </a:prstGeom>
          <a:ln w="101600">
            <a:solidFill>
              <a:schemeClr val="accent1">
                <a:hueOff val="114395"/>
                <a:lumOff val="-24975"/>
                <a:alpha val="94781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913</Words>
  <Application>Microsoft Macintosh PowerPoint</Application>
  <PresentationFormat>Personnalisé</PresentationFormat>
  <Paragraphs>188</Paragraphs>
  <Slides>16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7" baseType="lpstr">
      <vt:lpstr>American Typewriter</vt:lpstr>
      <vt:lpstr>Cambria Math</vt:lpstr>
      <vt:lpstr>CMU Serif Roman</vt:lpstr>
      <vt:lpstr>DejaVuMathTeXGyre-Regular</vt:lpstr>
      <vt:lpstr>Helvetica</vt:lpstr>
      <vt:lpstr>Helvetica Light</vt:lpstr>
      <vt:lpstr>Helvetica Neue</vt:lpstr>
      <vt:lpstr>Helvetica Neue Bold Condensed</vt:lpstr>
      <vt:lpstr>Helvetica Neue Medium</vt:lpstr>
      <vt:lpstr>Hoefler Text</vt:lpstr>
      <vt:lpstr>21_BasicWhite</vt:lpstr>
      <vt:lpstr>Probing the deep layers of main-sequence solar-type stars</vt:lpstr>
      <vt:lpstr>Rotation in the Sun and solar-type stars</vt:lpstr>
      <vt:lpstr>Rotation in the Sun and solar-type stars</vt:lpstr>
      <vt:lpstr>Gravity modes (g modes)</vt:lpstr>
      <vt:lpstr>Introducing late F-type stars</vt:lpstr>
      <vt:lpstr>3D simulations of a F-type star with the ASH code</vt:lpstr>
      <vt:lpstr>Model dynamics</vt:lpstr>
      <vt:lpstr>Internal-gravity-wave power spectrum</vt:lpstr>
      <vt:lpstr>Evidence for gravito-inertial modes behaviours</vt:lpstr>
      <vt:lpstr>Mode evolution along the radius</vt:lpstr>
      <vt:lpstr>Surface visibility: individual modes</vt:lpstr>
      <vt:lpstr>Looking for signatures in Kepler: a working sample</vt:lpstr>
      <vt:lpstr>Looking for signatures in Kepler: S/N spectra</vt:lpstr>
      <vt:lpstr>Looking for signatures in Kepler: modelling</vt:lpstr>
      <vt:lpstr>Perspectives for the future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Probing the deep layers of main-sequence solar-type stars</dc:title>
  <cp:lastModifiedBy>Microsoft Office User</cp:lastModifiedBy>
  <cp:revision>11</cp:revision>
  <dcterms:modified xsi:type="dcterms:W3CDTF">2024-01-10T16:07:20Z</dcterms:modified>
</cp:coreProperties>
</file>