
<file path=[Content_Types].xml><?xml version="1.0" encoding="utf-8"?>
<Types xmlns="http://schemas.openxmlformats.org/package/2006/content-types">
  <Default Extension="wmf" ContentType="image/x-wmf"/>
  <Default Extension="png" ContentType="image/png"/>
  <Default Extension="jpg" ContentType="image/jpeg"/>
  <Default Extension="jpeg" ContentType="image/jpeg"/>
  <Default Extension="xml" ContentType="application/xml"/>
  <Default Extension="rels" ContentType="application/vnd.openxmlformats-package.relationships+xml"/>
  <Default Extension="bin" ContentType="application/vnd.openxmlformats-officedocument.oleObject"/>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2.xml" ContentType="application/vnd.openxmlformats-officedocument.presentationml.notesSlide+xml"/>
  <Override PartName="/ppt/notesSlides/notesSlide10.xml" ContentType="application/vnd.openxmlformats-officedocument.presentationml.notesSlide+xml"/>
  <Override PartName="/ppt/notesSlides/notesSlide1.xml" ContentType="application/vnd.openxmlformats-officedocument.presentationml.notesSlide+xml"/>
  <Override PartName="/ppt/slides/slide23.xml" ContentType="application/vnd.openxmlformats-officedocument.presentationml.slide+xml"/>
  <Override PartName="/ppt/slides/slide22.xml" ContentType="application/vnd.openxmlformats-officedocument.presentationml.slide+xml"/>
  <Override PartName="/ppt/slides/slide19.xml" ContentType="application/vnd.openxmlformats-officedocument.presentationml.slide+xml"/>
  <Override PartName="/ppt/notesSlides/notesSlide3.xml" ContentType="application/vnd.openxmlformats-officedocument.presentationml.notesSlide+xml"/>
  <Override PartName="/ppt/slides/slide18.xml" ContentType="application/vnd.openxmlformats-officedocument.presentationml.slide+xml"/>
  <Override PartName="/ppt/slides/slide17.xml" ContentType="application/vnd.openxmlformats-officedocument.presentationml.slide+xml"/>
  <Override PartName="/ppt/slides/slide13.xml" ContentType="application/vnd.openxmlformats-officedocument.presentationml.slide+xml"/>
  <Override PartName="/ppt/slides/slide20.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8.xml" ContentType="application/vnd.openxmlformats-officedocument.presentationml.slide+xml"/>
  <Override PartName="/ppt/slideLayouts/slideLayout9.xml" ContentType="application/vnd.openxmlformats-officedocument.presentationml.slideLayout+xml"/>
  <Override PartName="/ppt/slides/slide1.xml" ContentType="application/vnd.openxmlformats-officedocument.presentationml.slide+xml"/>
  <Override PartName="/ppt/slideLayouts/slideLayout8.xml" ContentType="application/vnd.openxmlformats-officedocument.presentationml.slideLayout+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s/slide9.xml" ContentType="application/vnd.openxmlformats-officedocument.presentationml.slide+xml"/>
  <Override PartName="/ppt/slideLayouts/slideLayout2.xml" ContentType="application/vnd.openxmlformats-officedocument.presentationml.slideLayout+xml"/>
  <Override PartName="/ppt/slides/slide5.xml" ContentType="application/vnd.openxmlformats-officedocument.presentationml.slide+xml"/>
  <Override PartName="/ppt/slides/slide15.xml" ContentType="application/vnd.openxmlformats-officedocument.presentationml.slide+xml"/>
  <Override PartName="/ppt/slides/slide1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slideLayouts/slideLayout7.xml" ContentType="application/vnd.openxmlformats-officedocument.presentationml.slideLayout+xml"/>
  <Override PartName="/ppt/slideLayouts/slideLayout10.xml" ContentType="application/vnd.openxmlformats-officedocument.presentationml.slideLayout+xml"/>
  <Override PartName="/ppt/slides/slide14.xml" ContentType="application/vnd.openxmlformats-officedocument.presentationml.slide+xml"/>
  <Override PartName="/ppt/slideMasters/slideMaster1.xml" ContentType="application/vnd.openxmlformats-officedocument.presentationml.slideMaster+xml"/>
  <Override PartName="/ppt/theme/theme2.xml" ContentType="application/vnd.openxmlformats-officedocument.theme+xml"/>
  <Override PartName="/ppt/slideLayouts/slideLayout11.xml" ContentType="application/vnd.openxmlformats-officedocument.presentationml.slideLayout+xml"/>
  <Override PartName="/ppt/tableStyles.xml" ContentType="application/vnd.openxmlformats-officedocument.presentationml.tableStyles+xml"/>
  <Override PartName="/ppt/theme/theme1.xml" ContentType="application/vnd.openxmlformats-officedocument.theme+xml"/>
  <Override PartName="/ppt/slides/slide16.xml" ContentType="application/vnd.openxmlformats-officedocument.presentationml.slide+xml"/>
  <Override PartName="/ppt/slideLayouts/slideLayout1.xml" ContentType="application/vnd.openxmlformats-officedocument.presentationml.slideLayout+xml"/>
  <Override PartName="/ppt/slides/slide2.xml" ContentType="application/vnd.openxmlformats-officedocument.presentationml.slide+xml"/>
  <Override PartName="/ppt/viewProps.xml" ContentType="application/vnd.openxmlformats-officedocument.presentationml.viewProps+xml"/>
  <Override PartName="/ppt/slideLayouts/slideLayout6.xml" ContentType="application/vnd.openxmlformats-officedocument.presentationml.slideLayout+xml"/>
  <Override PartName="/ppt/presProps.xml" ContentType="application/vnd.openxmlformats-officedocument.presentationml.presProps+xml"/>
  <Override PartName="/ppt/slideLayouts/slideLayout5.xml" ContentType="application/vnd.openxmlformats-officedocument.presentationml.slideLayout+xml"/>
  <Override PartName="/docProps/app.xml" ContentType="application/vnd.openxmlformats-officedocument.extended-properties+xml"/>
  <Override PartName="/docProps/core.xml" ContentType="application/vnd.openxmlformats-package.core-properties+xml"/>
  <Override PartName="/ppt/presentation.xml" ContentType="application/vnd.openxmlformats-officedocument.presentationml.presentation.main+xml"/>
</Types>
</file>

<file path=_rels/.rels><?xml version="1.0" encoding="UTF-8" standalone="yes"?><Relationships xmlns="http://schemas.openxmlformats.org/package/2006/relationships"><Relationship Id="rId3" Type="http://schemas.openxmlformats.org/package/2006/relationships/metadata/core-properties" Target="docProps/core.xml"/><Relationship Id="rId1" Type="http://schemas.openxmlformats.org/officeDocument/2006/relationships/officeDocument" Target="ppt/presentation.xml"/><Relationship Id="rId2"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aveSubsetFonts="1">
  <p:sldMasterIdLst>
    <p:sldMasterId id="2147483648" r:id="rId1"/>
  </p:sldMasterIdLst>
  <p:notesMasterIdLst>
    <p:notesMasterId r:id="rId27"/>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Lst>
  <p:sldSz cx="12192000" cy="6858000"/>
  <p:notesSz cx="12192000" cy="6858000"/>
  <p:defaultTextStyle>
    <a:defPPr>
      <a:defRPr lang="en-US"/>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varScale="1">
        <p:scale>
          <a:sx n="100" d="100"/>
          <a:sy n="100" d="100"/>
        </p:scale>
        <p:origin x="378" y="90"/>
      </p:cViewPr>
      <p:guideLst>
        <p:guide pos="3840"/>
        <p:guide pos="2160" orient="horz"/>
      </p:guideLst>
    </p:cSldViewPr>
  </p:slideViewPr>
  <p:gridSpacing cx="72008" cy="72008"/>
</p:viewPr>
</file>

<file path=ppt/_rels/presentation.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theme" Target="theme/theme1.xml"/><Relationship Id="rId3" Type="http://schemas.openxmlformats.org/officeDocument/2006/relationships/theme" Target="theme/theme2.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9" Type="http://schemas.openxmlformats.org/officeDocument/2006/relationships/slide" Target="slides/slide6.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slide" Target="slides/slide19.xml"/><Relationship Id="rId23" Type="http://schemas.openxmlformats.org/officeDocument/2006/relationships/slide" Target="slides/slide20.xml"/><Relationship Id="rId24" Type="http://schemas.openxmlformats.org/officeDocument/2006/relationships/slide" Target="slides/slide21.xml"/><Relationship Id="rId25" Type="http://schemas.openxmlformats.org/officeDocument/2006/relationships/slide" Target="slides/slide22.xml"/><Relationship Id="rId26" Type="http://schemas.openxmlformats.org/officeDocument/2006/relationships/slide" Target="slides/slide23.xml"/><Relationship Id="rId27" Type="http://schemas.openxmlformats.org/officeDocument/2006/relationships/notesMaster" Target="notesMasters/notesMaster1.xml"/><Relationship Id="rId28" Type="http://schemas.openxmlformats.org/officeDocument/2006/relationships/presProps" Target="presProps.xml" /><Relationship Id="rId29" Type="http://schemas.openxmlformats.org/officeDocument/2006/relationships/tableStyles" Target="tableStyles.xml" /><Relationship Id="rId30" Type="http://schemas.openxmlformats.org/officeDocument/2006/relationships/viewProps" Target="viewProps.xml" /></Relationships>
</file>

<file path=ppt/notesMasters/_rels/notesMaster1.xml.rels><?xml version="1.0" encoding="UTF-8" standalone="yes"?><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name="">
    <p:bg>
      <p:bgRef idx="1001">
        <a:schemeClr val="bg1"/>
      </p:bgRef>
    </p:bg>
    <p:spTree>
      <p:nvGrpSpPr>
        <p:cNvPr id="1" name=""/>
        <p:cNvGrpSpPr/>
        <p:nvPr/>
      </p:nvGrpSpPr>
      <p:grpSpPr bwMode="auto">
        <a:xfrm>
          <a:off x="0" y="0"/>
          <a:ext cx="0" cy="0"/>
          <a:chOff x="0" y="0"/>
          <a:chExt cx="0" cy="0"/>
        </a:xfrm>
      </p:grpSpPr>
      <p:sp>
        <p:nvSpPr>
          <p:cNvPr id="2" name="Header Placeholder 1"/>
          <p:cNvSpPr>
            <a:spLocks noGrp="1"/>
          </p:cNvSpPr>
          <p:nvPr>
            <p:ph type="hdr" sz="quarter"/>
          </p:nvPr>
        </p:nvSpPr>
        <p:spPr bwMode="auto">
          <a:xfrm>
            <a:off x="0" y="0"/>
            <a:ext cx="2971800" cy="458788"/>
          </a:xfrm>
          <a:prstGeom prst="rect">
            <a:avLst/>
          </a:prstGeom>
        </p:spPr>
        <p:txBody>
          <a:bodyPr vert="horz" lIns="91440" tIns="45720" rIns="91440" bIns="45720" rtlCol="0" anchor="ctr"/>
          <a:lstStyle>
            <a:lvl1pPr algn="l">
              <a:defRPr sz="1200"/>
            </a:lvl1pPr>
          </a:lstStyle>
          <a:p>
            <a:pPr>
              <a:defRPr/>
            </a:pPr>
            <a:endParaRPr/>
          </a:p>
        </p:txBody>
      </p:sp>
      <p:sp>
        <p:nvSpPr>
          <p:cNvPr id="3" name="Date Placeholder 2"/>
          <p:cNvSpPr>
            <a:spLocks noGrp="1"/>
          </p:cNvSpPr>
          <p:nvPr>
            <p:ph type="dt" idx="2"/>
          </p:nvPr>
        </p:nvSpPr>
        <p:spPr bwMode="auto">
          <a:xfrm>
            <a:off x="3884613" y="0"/>
            <a:ext cx="2971800" cy="458788"/>
          </a:xfrm>
          <a:prstGeom prst="rect">
            <a:avLst/>
          </a:prstGeom>
        </p:spPr>
        <p:txBody>
          <a:bodyPr vert="horz" lIns="91440" tIns="45720" rIns="91440" bIns="45720" rtlCol="0" anchor="ctr"/>
          <a:lstStyle>
            <a:lvl1pPr algn="r">
              <a:defRPr sz="1200"/>
            </a:lvl1pPr>
          </a:lstStyle>
          <a:p>
            <a:pPr>
              <a:defRPr/>
            </a:pPr>
            <a:endParaRPr/>
          </a:p>
        </p:txBody>
      </p:sp>
      <p:sp>
        <p:nvSpPr>
          <p:cNvPr id="3" name="Date Placeholder 2"/>
          <p:cNvSpPr>
            <a:spLocks noGrp="1"/>
          </p:cNvSpPr>
          <p:nvPr>
            <p:ph type="dt" idx="3"/>
          </p:nvPr>
        </p:nvSpPr>
        <p:spPr bwMode="auto">
          <a:xfrm>
            <a:off x="3884613" y="0"/>
            <a:ext cx="2971800" cy="458788"/>
          </a:xfrm>
          <a:prstGeom prst="rect">
            <a:avLst/>
          </a:prstGeom>
        </p:spPr>
        <p:txBody>
          <a:bodyPr vert="horz" lIns="91440" tIns="45720" rIns="91440" bIns="45720" rtlCol="0" anchor="ctr"/>
          <a:lstStyle>
            <a:lvl1pPr algn="r">
              <a:defRPr sz="1200"/>
            </a:lvl1pPr>
          </a:lstStyle>
          <a:p>
            <a:pPr>
              <a:defRPr/>
            </a:pPr>
            <a:endParaRPr/>
          </a:p>
        </p:txBody>
      </p:sp>
      <p:sp>
        <p:nvSpPr>
          <p:cNvPr id="5" name="Notes Placeholder 4"/>
          <p:cNvSpPr>
            <a:spLocks noGrp="1"/>
          </p:cNvSpPr>
          <p:nvPr>
            <p:ph type="body" sz="quarter" idx="1"/>
          </p:nvPr>
        </p:nvSpPr>
        <p:spPr bwMode="auto">
          <a:xfrm>
            <a:off x="685800" y="4400550"/>
            <a:ext cx="5486400" cy="3600450"/>
          </a:xfrm>
          <a:prstGeom prst="rect">
            <a:avLst/>
          </a:prstGeom>
        </p:spPr>
        <p:txBody>
          <a:bodyPr vert="horz" lIns="91440" tIns="45720" rIns="91440" bIns="45720" rtlCol="0" anchor="ctr"/>
          <a:lstStyle/>
          <a:p>
            <a:pPr>
              <a:defRPr/>
            </a:pPr>
            <a:endParaRPr/>
          </a:p>
        </p:txBody>
      </p:sp>
      <p:sp>
        <p:nvSpPr>
          <p:cNvPr id="6" name="Footer Placeholder 5"/>
          <p:cNvSpPr>
            <a:spLocks noGrp="1"/>
          </p:cNvSpPr>
          <p:nvPr>
            <p:ph type="ftr" sz="quarter" idx="4"/>
          </p:nvPr>
        </p:nvSpPr>
        <p:spPr bwMode="auto">
          <a:xfrm>
            <a:off x="0" y="8685213"/>
            <a:ext cx="2971800" cy="458787"/>
          </a:xfrm>
          <a:prstGeom prst="rect">
            <a:avLst/>
          </a:prstGeom>
        </p:spPr>
        <p:txBody>
          <a:bodyPr vert="horz" lIns="91440" tIns="45720" rIns="91440" bIns="45720" rtlCol="0" anchor="b"/>
          <a:lstStyle>
            <a:lvl1pPr algn="l">
              <a:defRPr sz="1200"/>
            </a:lvl1pPr>
          </a:lstStyle>
          <a:p>
            <a:pPr>
              <a:defRPr/>
            </a:pPr>
            <a:endParaRPr/>
          </a:p>
        </p:txBody>
      </p:sp>
      <p:sp>
        <p:nvSpPr>
          <p:cNvPr id="7" name="Slide Number Placeholder 6"/>
          <p:cNvSpPr>
            <a:spLocks noGrp="1"/>
          </p:cNvSpPr>
          <p:nvPr>
            <p:ph type="sldNum" sz="quarter" idx="10"/>
          </p:nvPr>
        </p:nvSpPr>
        <p:spPr bwMode="auto">
          <a:xfrm>
            <a:off x="3884613" y="8685213"/>
            <a:ext cx="2971800" cy="458787"/>
          </a:xfrm>
          <a:prstGeom prst="rect">
            <a:avLst/>
          </a:prstGeom>
        </p:spPr>
        <p:txBody>
          <a:bodyPr vert="horz" lIns="91440" tIns="45720" rIns="91440" bIns="45720" rtlCol="0" anchor="b"/>
          <a:lstStyle>
            <a:lvl1pPr algn="r">
              <a:defRPr sz="1200"/>
            </a:lvl1pPr>
          </a:lstStyle>
          <a:p>
            <a:pPr>
              <a:defRPr/>
            </a:pPr>
            <a:endParaRPr/>
          </a:p>
        </p:txBody>
      </p:sp>
    </p:spTree>
  </p:cSld>
  <p:clrMap bg1="lt1" tx1="dk1" bg2="lt2" tx2="dk2" accent1="accent1" accent2="accent2" accent3="accent3" accent4="accent4" accent5="accent5" accent6="accent6" hlink="hlink" folHlink="folHlink"/>
  <p:notesStyle>
    <a:lvl1pPr marL="0" algn="l" defTabSz="914400">
      <a:defRPr sz="1200">
        <a:solidFill>
          <a:schemeClr val="tx1"/>
        </a:solidFill>
        <a:latin typeface="+mn-lt"/>
        <a:ea typeface="+mn-ea"/>
        <a:cs typeface="+mn-cs"/>
      </a:defRPr>
    </a:lvl1pPr>
    <a:lvl2pPr marL="457200" algn="l" defTabSz="914400">
      <a:defRPr sz="1200">
        <a:solidFill>
          <a:schemeClr val="tx1"/>
        </a:solidFill>
        <a:latin typeface="+mn-lt"/>
        <a:ea typeface="+mn-ea"/>
        <a:cs typeface="+mn-cs"/>
      </a:defRPr>
    </a:lvl2pPr>
    <a:lvl3pPr marL="914400" algn="l" defTabSz="914400">
      <a:defRPr sz="1200">
        <a:solidFill>
          <a:schemeClr val="tx1"/>
        </a:solidFill>
        <a:latin typeface="+mn-lt"/>
        <a:ea typeface="+mn-ea"/>
        <a:cs typeface="+mn-cs"/>
      </a:defRPr>
    </a:lvl3pPr>
    <a:lvl4pPr marL="1371600" algn="l" defTabSz="914400">
      <a:defRPr sz="1200">
        <a:solidFill>
          <a:schemeClr val="tx1"/>
        </a:solidFill>
        <a:latin typeface="+mn-lt"/>
        <a:ea typeface="+mn-ea"/>
        <a:cs typeface="+mn-cs"/>
      </a:defRPr>
    </a:lvl4pPr>
    <a:lvl5pPr marL="1828800" algn="l" defTabSz="914400">
      <a:defRPr sz="1200">
        <a:solidFill>
          <a:schemeClr val="tx1"/>
        </a:solidFill>
        <a:latin typeface="+mn-lt"/>
        <a:ea typeface="+mn-ea"/>
        <a:cs typeface="+mn-cs"/>
      </a:defRPr>
    </a:lvl5pPr>
    <a:lvl6pPr marL="2286000" algn="l" defTabSz="914400">
      <a:defRPr sz="1200">
        <a:solidFill>
          <a:schemeClr val="tx1"/>
        </a:solidFill>
        <a:latin typeface="+mn-lt"/>
        <a:ea typeface="+mn-ea"/>
        <a:cs typeface="+mn-cs"/>
      </a:defRPr>
    </a:lvl6pPr>
    <a:lvl7pPr marL="2743200" algn="l" defTabSz="914400">
      <a:defRPr sz="1200">
        <a:solidFill>
          <a:schemeClr val="tx1"/>
        </a:solidFill>
        <a:latin typeface="+mn-lt"/>
        <a:ea typeface="+mn-ea"/>
        <a:cs typeface="+mn-cs"/>
      </a:defRPr>
    </a:lvl7pPr>
    <a:lvl8pPr marL="3200400" algn="l" defTabSz="914400">
      <a:defRPr sz="1200">
        <a:solidFill>
          <a:schemeClr val="tx1"/>
        </a:solidFill>
        <a:latin typeface="+mn-lt"/>
        <a:ea typeface="+mn-ea"/>
        <a:cs typeface="+mn-cs"/>
      </a:defRPr>
    </a:lvl8pPr>
    <a:lvl9pPr marL="3657600" algn="l" defTabSz="914400">
      <a:defRPr sz="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marL="0" indent="0">
              <a:buFont typeface="Arial"/>
              <a:buNone/>
              <a:defRPr/>
            </a:pPr>
            <a:r>
              <a:rPr lang="en-US" sz="1200" b="0" i="0" u="none" strike="noStrike" cap="none" spc="0">
                <a:solidFill>
                  <a:srgbClr val="000000"/>
                </a:solidFill>
                <a:latin typeface="Calibri"/>
                <a:ea typeface="Calibri"/>
                <a:cs typeface="Calibri"/>
              </a:rPr>
              <a:t>==&gt; réduction de la perte de masse et du moment cinétique d'une étoile</a:t>
            </a:r>
            <a:r>
              <a:rPr lang="en-US" sz="1200" b="0" i="0" u="none" strike="noStrike" cap="none" spc="0">
                <a:solidFill>
                  <a:srgbClr val="000000"/>
                </a:solidFill>
                <a:latin typeface="Calibri"/>
                <a:ea typeface="Calibri"/>
                <a:cs typeface="Calibri"/>
              </a:rPr>
              <a:t> </a:t>
            </a:r>
            <a:endParaRPr sz="1200"/>
          </a:p>
          <a:p>
            <a:pPr>
              <a:defRPr/>
            </a:pPr>
            <a:r>
              <a:rPr lang="en-US" sz="1200" b="0" i="0" u="none" strike="noStrike" cap="none" spc="0">
                <a:solidFill>
                  <a:srgbClr val="000000"/>
                </a:solidFill>
                <a:latin typeface="Calibri"/>
                <a:ea typeface="Calibri"/>
                <a:cs typeface="Calibri"/>
              </a:rPr>
              <a:t>==&gt; conséquences importantes sur l'évolution des étoiles chaudes, y</a:t>
            </a:r>
            <a:r>
              <a:rPr lang="en-US" sz="1200" b="0" i="0" u="none" strike="noStrike" cap="none" spc="0">
                <a:solidFill>
                  <a:srgbClr val="000000"/>
                </a:solidFill>
                <a:latin typeface="Calibri"/>
                <a:ea typeface="Calibri"/>
                <a:cs typeface="Calibri"/>
              </a:rPr>
              <a:t> </a:t>
            </a:r>
            <a:r>
              <a:rPr lang="en-US" sz="1200" b="0" i="0" u="none" strike="noStrike" cap="none" spc="0">
                <a:solidFill>
                  <a:srgbClr val="000000"/>
                </a:solidFill>
                <a:latin typeface="Calibri"/>
                <a:ea typeface="Calibri"/>
                <a:cs typeface="Calibri"/>
              </a:rPr>
              <a:t>compris </a:t>
            </a:r>
            <a:r>
              <a:rPr lang="en-US" sz="1200" b="0" i="0" u="none" strike="noStrike" cap="none" spc="0">
                <a:solidFill>
                  <a:srgbClr val="000000"/>
                </a:solidFill>
                <a:latin typeface="Calibri"/>
                <a:ea typeface="Calibri"/>
                <a:cs typeface="Calibri"/>
              </a:rPr>
              <a:t>sur la masse des restes stellaires compacts</a:t>
            </a:r>
            <a:endParaRPr/>
          </a:p>
        </p:txBody>
      </p:sp>
      <p:sp>
        <p:nvSpPr>
          <p:cNvPr id="4" name="Slide Number Placeholder 3"/>
          <p:cNvSpPr>
            <a:spLocks noGrp="1"/>
          </p:cNvSpPr>
          <p:nvPr>
            <p:ph type="sldNum" sz="quarter" idx="10"/>
          </p:nvPr>
        </p:nvSpPr>
        <p:spPr bwMode="auto"/>
        <p:txBody>
          <a:bodyPr/>
          <a:lstStyle/>
          <a:p>
            <a:pPr>
              <a:defRPr/>
            </a:pPr>
            <a:endParaRPr/>
          </a:p>
        </p:txBody>
      </p:sp>
    </p:spTree>
  </p:cSld>
</p:notes>
</file>

<file path=ppt/notesSlides/notesSlide10.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marL="217793" indent="-217793">
              <a:buFont typeface="Arial"/>
              <a:buChar char="•"/>
              <a:defRPr/>
            </a:pPr>
            <a:r>
              <a:rPr lang="en-US" sz="1200" b="1" i="0" u="none" strike="noStrike" cap="none" spc="0">
                <a:solidFill>
                  <a:schemeClr val="tx1"/>
                </a:solidFill>
                <a:latin typeface="Arial"/>
                <a:ea typeface="Arial"/>
                <a:cs typeface="Arial"/>
              </a:rPr>
              <a:t>Observations</a:t>
            </a:r>
            <a:r>
              <a:rPr lang="en-US" sz="1200" b="0" i="0" u="none" strike="noStrike" cap="none" spc="0">
                <a:solidFill>
                  <a:schemeClr val="tx1"/>
                </a:solidFill>
                <a:latin typeface="+mn-lt"/>
                <a:ea typeface="+mn-ea"/>
                <a:cs typeface="+mn-cs"/>
              </a:rPr>
              <a:t> </a:t>
            </a:r>
            <a:r>
              <a:rPr lang="en-US" sz="1200" b="1" i="0" u="none" strike="noStrike" cap="none" spc="0">
                <a:solidFill>
                  <a:schemeClr val="tx1"/>
                </a:solidFill>
                <a:latin typeface="+mn-lt"/>
                <a:ea typeface="+mn-ea"/>
                <a:cs typeface="+mn-cs"/>
              </a:rPr>
              <a:t>Bcool : étoiles de type solaire FGK</a:t>
            </a:r>
            <a:endParaRPr/>
          </a:p>
          <a:p>
            <a:pPr marL="617843" lvl="1" indent="-217793">
              <a:buFont typeface="Arial"/>
              <a:buChar char="•"/>
              <a:defRPr/>
            </a:pPr>
            <a:r>
              <a:rPr/>
              <a:t>Boro Saikia+22: kappa Ceti : déctection d’un renversement de polarités suggérant un cycle magnétique d’environ 10 ans, contrairement au Soleil ou à 61 Cyg A (pour laquelle un cycle analogue au Soleil a été détecté) le renversement de polarités n’a pas lieu au minimum d’activité chromosphérique</a:t>
            </a:r>
            <a:endParaRPr/>
          </a:p>
          <a:p>
            <a:pPr marL="617843" lvl="1" indent="-217793">
              <a:buFont typeface="Arial"/>
              <a:buChar char="•"/>
              <a:defRPr/>
            </a:pPr>
            <a:r>
              <a:rPr/>
              <a:t>Marsden+23 : chi Dra A : étoile F7V active mais contrairement aux étoiles semblables (eg tau Boo) pas de cycle magnétique (polarité dominante stable sur hémisphère visible), ni de rotation différentielle importante</a:t>
            </a:r>
            <a:endParaRPr/>
          </a:p>
          <a:p>
            <a:pPr marL="617843" lvl="1" indent="-217793">
              <a:buFont typeface="Arial"/>
              <a:buChar char="•"/>
              <a:defRPr/>
            </a:pPr>
            <a:r>
              <a:rPr/>
              <a:t>Brown+22 : 954 étoiles naines midF-midM de PolarBase : mesure de l’activité chomosphérique R’HK et du champ longitudinal</a:t>
            </a:r>
            <a:endParaRPr/>
          </a:p>
          <a:p>
            <a:pPr marL="1017893" lvl="2" indent="-217793">
              <a:buFont typeface="Arial"/>
              <a:buChar char="•"/>
              <a:defRPr/>
            </a:pPr>
            <a:r>
              <a:rPr/>
              <a:t>Évolution discontinue des étoiles G : entre </a:t>
            </a:r>
            <a:r>
              <a:rPr lang="en-US" sz="1200" b="0" i="0" u="none" strike="noStrike" cap="none" spc="0">
                <a:solidFill>
                  <a:schemeClr val="tx1"/>
                </a:solidFill>
                <a:latin typeface="Arial"/>
                <a:ea typeface="Arial"/>
                <a:cs typeface="Arial"/>
              </a:rPr>
              <a:t>log R ′</a:t>
            </a:r>
            <a:r>
              <a:rPr lang="en-US" sz="1200" b="0" i="0" u="none" strike="noStrike" cap="none" spc="0">
                <a:solidFill>
                  <a:schemeClr val="tx1"/>
                </a:solidFill>
                <a:latin typeface="Arial"/>
                <a:ea typeface="Arial"/>
                <a:cs typeface="Arial"/>
              </a:rPr>
              <a:t>HK ∼ −4.4 et -4.8 l’activité chute rapidement alors que Bl et la variabilité de R’HK évoluent peu </a:t>
            </a:r>
            <a:endParaRPr/>
          </a:p>
          <a:p>
            <a:pPr marL="217793" lvl="0" indent="-217793">
              <a:buFont typeface="Arial"/>
              <a:buChar char="•"/>
              <a:defRPr/>
            </a:pPr>
            <a:r>
              <a:rPr lang="en-US" sz="1200" b="1" i="0" u="none" strike="noStrike" cap="none" spc="0">
                <a:solidFill>
                  <a:schemeClr val="tx1"/>
                </a:solidFill>
                <a:latin typeface="Arial"/>
                <a:ea typeface="Arial"/>
                <a:cs typeface="Arial"/>
              </a:rPr>
              <a:t>Observations</a:t>
            </a:r>
            <a:r>
              <a:rPr lang="en-US" sz="1200" b="1" i="0" u="none" strike="noStrike" cap="none" spc="0">
                <a:solidFill>
                  <a:schemeClr val="tx1"/>
                </a:solidFill>
                <a:latin typeface="Arial"/>
                <a:ea typeface="Arial"/>
                <a:cs typeface="Arial"/>
              </a:rPr>
              <a:t> SLS : étoiles naines M</a:t>
            </a:r>
            <a:endParaRPr lang="en-US" sz="1200" b="1" i="0" u="none" strike="noStrike" cap="none" spc="0">
              <a:solidFill>
                <a:schemeClr val="tx1"/>
              </a:solidFill>
              <a:latin typeface="Times New Roman"/>
              <a:cs typeface="Times New Roman"/>
            </a:endParaRPr>
          </a:p>
          <a:p>
            <a:pPr marL="617843" lvl="1" indent="-217793">
              <a:buFont typeface="Arial"/>
              <a:buChar char="•"/>
              <a:defRPr/>
            </a:pPr>
            <a:r>
              <a:rPr lang="en-US" sz="1200" b="0" i="0" u="none" strike="noStrike" cap="none" spc="0">
                <a:solidFill>
                  <a:schemeClr val="tx1"/>
                </a:solidFill>
                <a:latin typeface="Arial"/>
                <a:ea typeface="Arial"/>
                <a:cs typeface="Arial"/>
              </a:rPr>
              <a:t>Bellotti+23 : 1ère obs de l’évolution d’un champ dipolaire fort observé par Morin+08,10 -&gt; vers un renversement de polarités ?</a:t>
            </a:r>
            <a:endParaRPr lang="en-US" sz="1200" b="0" i="0" u="none" strike="noStrike" cap="none" spc="0">
              <a:solidFill>
                <a:schemeClr val="tx1"/>
              </a:solidFill>
              <a:latin typeface="Times New Roman"/>
              <a:cs typeface="Times New Roman"/>
            </a:endParaRPr>
          </a:p>
          <a:p>
            <a:pPr marL="617843" lvl="1" indent="-217793">
              <a:buFont typeface="Arial"/>
              <a:buChar char="•"/>
              <a:defRPr/>
            </a:pPr>
            <a:r>
              <a:rPr lang="en-US" sz="1200" b="0" i="0" u="none" strike="noStrike" cap="none" spc="0">
                <a:solidFill>
                  <a:schemeClr val="tx1"/>
                </a:solidFill>
                <a:latin typeface="Arial"/>
                <a:ea typeface="Arial"/>
                <a:cs typeface="Arial"/>
              </a:rPr>
              <a:t>Lehmann+24 : 1ères obs d’un renversement de polarité pour des naines M, rotateurs lents discutés diapo n-2</a:t>
            </a:r>
            <a:endParaRPr lang="en-US" sz="1200" b="0" i="0" u="none" strike="noStrike" cap="none" spc="0">
              <a:solidFill>
                <a:schemeClr val="tx1"/>
              </a:solidFill>
              <a:latin typeface="Times New Roman"/>
              <a:cs typeface="Times New Roman"/>
            </a:endParaRPr>
          </a:p>
          <a:p>
            <a:pPr marL="217793" lvl="0" indent="-217793">
              <a:buFont typeface="Arial"/>
              <a:buChar char="•"/>
              <a:defRPr/>
            </a:pPr>
            <a:r>
              <a:rPr lang="en-US" sz="1200" b="1" i="0" u="none" strike="noStrike" cap="none" spc="0">
                <a:solidFill>
                  <a:schemeClr val="tx1"/>
                </a:solidFill>
                <a:latin typeface="+mn-lt"/>
                <a:ea typeface="+mn-ea"/>
                <a:cs typeface="+mn-cs"/>
              </a:rPr>
              <a:t>Modèles cinématiques Babcock-Leighton 3D</a:t>
            </a:r>
            <a:r>
              <a:rPr lang="en-US" sz="1200" b="0" i="0" u="none" strike="noStrike" cap="none" spc="0">
                <a:solidFill>
                  <a:schemeClr val="tx1"/>
                </a:solidFill>
                <a:latin typeface="Arial"/>
                <a:ea typeface="Arial"/>
                <a:cs typeface="Arial"/>
              </a:rPr>
              <a:t> : Kumar+19</a:t>
            </a:r>
            <a:endParaRPr lang="en-US" sz="1200" b="0" i="0" u="none" strike="noStrike" cap="none" spc="0">
              <a:solidFill>
                <a:schemeClr val="tx1"/>
              </a:solidFill>
              <a:latin typeface="Times New Roman"/>
              <a:cs typeface="Times New Roman"/>
            </a:endParaRPr>
          </a:p>
          <a:p>
            <a:pPr marL="617843" lvl="1" indent="-217793">
              <a:buFont typeface="Arial"/>
              <a:buChar char="•"/>
              <a:defRPr/>
            </a:pPr>
            <a:r>
              <a:rPr lang="en-US" sz="1200" b="0" i="0" u="none" strike="noStrike" cap="none" spc="0">
                <a:solidFill>
                  <a:schemeClr val="tx1"/>
                </a:solidFill>
                <a:latin typeface="Arial"/>
                <a:ea typeface="Arial"/>
                <a:cs typeface="Arial"/>
              </a:rPr>
              <a:t>Modèles 3D cinématiques (calcul de B à partir du champ de vitesse prescrit)</a:t>
            </a:r>
            <a:endParaRPr lang="en-US" sz="1200" b="0" i="0" u="none" strike="noStrike" cap="none" spc="0">
              <a:solidFill>
                <a:schemeClr val="tx1"/>
              </a:solidFill>
              <a:latin typeface="Times New Roman"/>
              <a:cs typeface="Times New Roman"/>
            </a:endParaRPr>
          </a:p>
          <a:p>
            <a:pPr marL="617843" lvl="1" indent="-217793">
              <a:buFont typeface="Arial"/>
              <a:buChar char="•"/>
              <a:defRPr/>
            </a:pPr>
            <a:r>
              <a:rPr lang="en-US" sz="1200" b="0" i="0" u="none" strike="noStrike" cap="none" spc="0">
                <a:solidFill>
                  <a:schemeClr val="tx1"/>
                </a:solidFill>
                <a:latin typeface="Arial"/>
                <a:ea typeface="Arial"/>
                <a:cs typeface="Arial"/>
              </a:rPr>
              <a:t>Implémentent modèle de flottabilité magnétique (magnetic buoyancy) qui permet l’émergence de bipoles magnétiques =&gt; régénération du champ poloidal par mécanisme Babcock-Leighton</a:t>
            </a:r>
            <a:endParaRPr lang="en-US" sz="1200" b="0" i="0" u="none" strike="noStrike" cap="none" spc="0">
              <a:solidFill>
                <a:schemeClr val="tx1"/>
              </a:solidFill>
              <a:latin typeface="Times New Roman"/>
              <a:cs typeface="Times New Roman"/>
            </a:endParaRPr>
          </a:p>
          <a:p>
            <a:pPr marL="617843" lvl="1" indent="-217793">
              <a:buFont typeface="Arial"/>
              <a:buChar char="•"/>
              <a:defRPr/>
            </a:pPr>
            <a:r>
              <a:rPr lang="en-US" sz="1200" b="0" i="0" u="none" strike="noStrike" cap="none" spc="0">
                <a:solidFill>
                  <a:schemeClr val="tx1"/>
                </a:solidFill>
                <a:latin typeface="Arial"/>
                <a:ea typeface="Arial"/>
                <a:cs typeface="Arial"/>
              </a:rPr>
              <a:t>Définissent un nombre Dynamo permettant de discriner existence d’une dynamo en fonction de </a:t>
            </a:r>
            <a:r>
              <a:rPr lang="en-US" sz="1200" b="0" i="0" u="none" strike="noStrike" cap="none" spc="0">
                <a:solidFill>
                  <a:schemeClr val="tx1"/>
                </a:solidFill>
                <a:latin typeface="Arial"/>
                <a:ea typeface="Arial"/>
                <a:cs typeface="Arial"/>
              </a:rPr>
              <a:t>la circulation méridienne, la diffusivité magnétique de la CZ, et le taux d’émergence de bipoles magnétiques</a:t>
            </a:r>
            <a:endParaRPr lang="en-US" sz="1200" b="0" i="0" u="none" strike="noStrike" cap="none" spc="0">
              <a:solidFill>
                <a:schemeClr val="tx1"/>
              </a:solidFill>
              <a:latin typeface="Arial"/>
              <a:ea typeface="Arial"/>
              <a:cs typeface="Arial"/>
            </a:endParaRPr>
          </a:p>
          <a:p>
            <a:pPr marL="617843" lvl="1" indent="-217793">
              <a:buFont typeface="Arial"/>
              <a:buChar char="•"/>
              <a:defRPr/>
            </a:pPr>
            <a:r>
              <a:rPr lang="en-US" sz="1200" b="0" i="0" u="none" strike="noStrike" cap="none" spc="0">
                <a:solidFill>
                  <a:schemeClr val="tx1"/>
                </a:solidFill>
                <a:latin typeface="Arial"/>
                <a:ea typeface="Arial"/>
                <a:cs typeface="Arial"/>
              </a:rPr>
              <a:t>«Mémoire» : champ poloidal des cycles n-2, n-1, n se combinent pour générer le champ toroidal du cycle n+1</a:t>
            </a:r>
            <a:endParaRPr lang="en-US" sz="1200" b="0" i="0" u="none" strike="noStrike" cap="none" spc="0">
              <a:solidFill>
                <a:schemeClr val="tx1"/>
              </a:solidFill>
              <a:latin typeface="Arial"/>
              <a:ea typeface="Arial"/>
              <a:cs typeface="Arial"/>
            </a:endParaRPr>
          </a:p>
          <a:p>
            <a:pPr marL="217793" lvl="0" indent="-217793">
              <a:buFont typeface="Arial"/>
              <a:buChar char="•"/>
              <a:defRPr/>
            </a:pPr>
            <a:r>
              <a:rPr lang="en-US" sz="1200" b="1" i="0" u="none" strike="noStrike" cap="none" spc="0">
                <a:solidFill>
                  <a:schemeClr val="tx1"/>
                </a:solidFill>
                <a:latin typeface="Arial"/>
                <a:ea typeface="Arial"/>
                <a:cs typeface="Arial"/>
              </a:rPr>
              <a:t>Modèles couplés dynamo champ moyen / vent stellaire</a:t>
            </a:r>
            <a:r>
              <a:rPr lang="en-US" sz="1200" b="0" i="0" u="none" strike="noStrike" cap="none" spc="0">
                <a:solidFill>
                  <a:schemeClr val="tx1"/>
                </a:solidFill>
                <a:latin typeface="Arial"/>
                <a:ea typeface="Arial"/>
                <a:cs typeface="Arial"/>
              </a:rPr>
              <a:t> Perri+21</a:t>
            </a:r>
            <a:endParaRPr lang="en-US" sz="1200" b="0" i="0" u="none" strike="noStrike" cap="none" spc="0">
              <a:solidFill>
                <a:schemeClr val="tx1"/>
              </a:solidFill>
              <a:latin typeface="Arial"/>
              <a:ea typeface="Arial"/>
              <a:cs typeface="Arial"/>
            </a:endParaRPr>
          </a:p>
          <a:p>
            <a:pPr marL="617843" lvl="1" indent="-217793">
              <a:buFont typeface="Arial"/>
              <a:buChar char="•"/>
              <a:defRPr/>
            </a:pPr>
            <a:r>
              <a:rPr lang="en-US" sz="1200" b="0" i="0" u="none" strike="noStrike" cap="none" spc="0">
                <a:solidFill>
                  <a:schemeClr val="tx1"/>
                </a:solidFill>
                <a:latin typeface="Arial"/>
                <a:ea typeface="Arial"/>
                <a:cs typeface="Arial"/>
              </a:rPr>
              <a:t>Modèle 2.5D avec code PLUTO combinant : dynamo cinématique champ moyen (cf Jouve+08) et avec modèle de vent polytropique (Réville+15, Perri+18) avec zone d’interface entre les deux -&gt; modélise avec le même code le domaine 0.6-20 R*</a:t>
            </a:r>
            <a:endParaRPr lang="en-US" sz="1200" b="0" i="0" u="none" strike="noStrike" cap="none" spc="0">
              <a:solidFill>
                <a:schemeClr val="tx1"/>
              </a:solidFill>
              <a:latin typeface="Arial"/>
              <a:ea typeface="Arial"/>
              <a:cs typeface="Arial"/>
            </a:endParaRPr>
          </a:p>
          <a:p>
            <a:pPr marL="617843" lvl="1" indent="-217793">
              <a:buFont typeface="Arial"/>
              <a:buChar char="•"/>
              <a:defRPr/>
            </a:pPr>
            <a:r>
              <a:rPr lang="en-US" sz="1200" b="0" i="0" u="none" strike="noStrike" cap="none" spc="0">
                <a:solidFill>
                  <a:schemeClr val="tx1"/>
                </a:solidFill>
                <a:latin typeface="Arial"/>
                <a:ea typeface="Arial"/>
                <a:cs typeface="Arial"/>
              </a:rPr>
              <a:t>Prise en compte du couplage favorise solution quadrupolaires par rapport à modèle champ moyen classique</a:t>
            </a:r>
            <a:endParaRPr lang="en-US" sz="1200" b="0" i="0" u="none" strike="noStrike" cap="none" spc="0">
              <a:solidFill>
                <a:schemeClr val="tx1"/>
              </a:solidFill>
              <a:latin typeface="Arial"/>
              <a:ea typeface="Arial"/>
              <a:cs typeface="Arial"/>
            </a:endParaRPr>
          </a:p>
          <a:p>
            <a:pPr marL="617843" lvl="1" indent="-217793">
              <a:buFont typeface="Arial"/>
              <a:buChar char="•"/>
              <a:defRPr/>
            </a:pPr>
            <a:r>
              <a:rPr lang="en-US" sz="1200" b="0" i="0" u="none" strike="noStrike" cap="none" spc="0">
                <a:solidFill>
                  <a:schemeClr val="tx1"/>
                </a:solidFill>
                <a:latin typeface="Arial"/>
                <a:ea typeface="Arial"/>
                <a:cs typeface="Arial"/>
              </a:rPr>
              <a:t>Améliorations du modèle : dynamo Babcock-Leighton </a:t>
            </a:r>
            <a:r>
              <a:rPr lang="en-US" sz="1200" b="0" i="0" u="none" strike="noStrike" cap="none" spc="0">
                <a:solidFill>
                  <a:schemeClr val="tx1"/>
                </a:solidFill>
                <a:latin typeface="Arial"/>
                <a:ea typeface="Arial"/>
                <a:cs typeface="Arial"/>
              </a:rPr>
              <a:t>en cours + envisage</a:t>
            </a:r>
            <a:r>
              <a:rPr lang="en-US" sz="1200" b="0" i="0" u="none" strike="noStrike" cap="none" spc="0">
                <a:solidFill>
                  <a:schemeClr val="tx1"/>
                </a:solidFill>
                <a:latin typeface="Arial"/>
                <a:ea typeface="Arial"/>
                <a:cs typeface="Arial"/>
              </a:rPr>
              <a:t> chauffage coronal pour remplacer modèle polytropique</a:t>
            </a:r>
            <a:endParaRPr lang="en-US" sz="1200" b="0" i="0" u="none" strike="noStrike" cap="none" spc="0">
              <a:solidFill>
                <a:schemeClr val="tx1"/>
              </a:solidFill>
              <a:latin typeface="Arial"/>
              <a:ea typeface="Arial"/>
              <a:cs typeface="Arial"/>
            </a:endParaRPr>
          </a:p>
          <a:p>
            <a:pPr marL="617843" lvl="1" indent="-217793">
              <a:buFont typeface="Arial"/>
              <a:buChar char="•"/>
              <a:defRPr/>
            </a:pPr>
            <a:endParaRPr lang="en-US" sz="1200" b="0" i="0" u="none" strike="noStrike" cap="none" spc="0">
              <a:solidFill>
                <a:schemeClr val="tx1"/>
              </a:solidFill>
              <a:latin typeface="Arial"/>
              <a:ea typeface="Arial"/>
              <a:cs typeface="Arial"/>
            </a:endParaRPr>
          </a:p>
          <a:p>
            <a:pPr marL="617843" lvl="1" indent="-217793">
              <a:buFont typeface="Arial"/>
              <a:buChar char="•"/>
              <a:defRPr/>
            </a:pPr>
            <a:endParaRPr lang="en-US"/>
          </a:p>
          <a:p>
            <a:pPr marL="1017893" lvl="2" indent="-217793">
              <a:buFont typeface="Arial"/>
              <a:buChar char="•"/>
              <a:defRPr/>
            </a:pPr>
            <a:endParaRPr/>
          </a:p>
        </p:txBody>
      </p:sp>
      <p:sp>
        <p:nvSpPr>
          <p:cNvPr id="4" name="Slide Number Placeholder 3"/>
          <p:cNvSpPr>
            <a:spLocks noGrp="1"/>
          </p:cNvSpPr>
          <p:nvPr>
            <p:ph type="sldNum" sz="quarter" idx="10"/>
          </p:nvPr>
        </p:nvSpPr>
        <p:spPr bwMode="auto"/>
        <p:txBody>
          <a:bodyPr/>
          <a:lstStyle/>
          <a:p>
            <a:pPr>
              <a:defRPr/>
            </a:pPr>
            <a:endParaRPr/>
          </a:p>
        </p:txBody>
      </p:sp>
    </p:spTree>
  </p:cSld>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031781534" name="Slide Image Placeholder 1"/>
          <p:cNvSpPr>
            <a:spLocks noChangeAspect="1" noGrp="1" noRot="1"/>
          </p:cNvSpPr>
          <p:nvPr>
            <p:ph type="sldImg"/>
          </p:nvPr>
        </p:nvSpPr>
        <p:spPr bwMode="auto"/>
      </p:sp>
      <p:sp>
        <p:nvSpPr>
          <p:cNvPr id="1134205446" name="Notes Placeholder 2"/>
          <p:cNvSpPr>
            <a:spLocks noGrp="1"/>
          </p:cNvSpPr>
          <p:nvPr>
            <p:ph type="body" idx="1"/>
          </p:nvPr>
        </p:nvSpPr>
        <p:spPr bwMode="auto"/>
        <p:txBody>
          <a:bodyPr/>
          <a:lstStyle/>
          <a:p>
            <a:pPr lvl="1">
              <a:defRPr/>
            </a:pPr>
            <a:r>
              <a:rPr lang="en-US" sz="1200" b="0" i="0" u="none" strike="noStrike" cap="none" spc="0">
                <a:solidFill>
                  <a:srgbClr val="000000"/>
                </a:solidFill>
                <a:latin typeface="Arial"/>
                <a:ea typeface="Arial"/>
                <a:cs typeface="Arial"/>
              </a:rPr>
              <a:t>Utiliser la spectropolarimétrie pour mesurer les champs de surface</a:t>
            </a:r>
            <a:endParaRPr sz="1200" b="0" i="0" u="none">
              <a:solidFill>
                <a:srgbClr val="000000"/>
              </a:solidFill>
              <a:latin typeface="Arial"/>
              <a:ea typeface="Arial"/>
              <a:cs typeface="Arial"/>
            </a:endParaRPr>
          </a:p>
          <a:p>
            <a:pPr lvl="1">
              <a:defRPr/>
            </a:pPr>
            <a:r>
              <a:rPr lang="en-US" sz="1200" b="0" i="0" u="none" strike="noStrike" cap="none" spc="0">
                <a:solidFill>
                  <a:srgbClr val="000000"/>
                </a:solidFill>
                <a:latin typeface="Arial"/>
                <a:ea typeface="Arial"/>
                <a:cs typeface="Arial"/>
              </a:rPr>
              <a:t>Utliser l’astérosismologie pour (i) effectuer une modélisation précise des cibles et (ii) éventuellement détecter le champ interne de par son influence sur les modes</a:t>
            </a:r>
            <a:endParaRPr sz="1200" b="0" i="0" u="none">
              <a:solidFill>
                <a:srgbClr val="000000"/>
              </a:solidFill>
              <a:latin typeface="Arial"/>
              <a:ea typeface="Arial"/>
              <a:cs typeface="Arial"/>
            </a:endParaRPr>
          </a:p>
          <a:p>
            <a:pPr>
              <a:defRPr/>
            </a:pPr>
            <a:endParaRPr/>
          </a:p>
        </p:txBody>
      </p:sp>
      <p:sp>
        <p:nvSpPr>
          <p:cNvPr id="1814330734" name="Slide Number Placeholder 3"/>
          <p:cNvSpPr>
            <a:spLocks noGrp="1"/>
          </p:cNvSpPr>
          <p:nvPr>
            <p:ph type="sldNum" sz="quarter" idx="10"/>
          </p:nvPr>
        </p:nvSpPr>
        <p:spPr bwMode="auto"/>
        <p:txBody>
          <a:bodyPr/>
          <a:lstStyle/>
          <a:p>
            <a:pPr>
              <a:defRPr/>
            </a:pPr>
            <a:endParaRPr/>
          </a:p>
        </p:txBody>
      </p:sp>
    </p:spTree>
  </p:cSld>
</p:notes>
</file>

<file path=ppt/notesSlides/notesSlide3.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1245739195" name="Slide Image Placeholder 1"/>
          <p:cNvSpPr>
            <a:spLocks noChangeAspect="1" noGrp="1" noRot="1"/>
          </p:cNvSpPr>
          <p:nvPr>
            <p:ph type="sldImg"/>
          </p:nvPr>
        </p:nvSpPr>
        <p:spPr bwMode="auto"/>
      </p:sp>
      <p:sp>
        <p:nvSpPr>
          <p:cNvPr id="1358809892" name="Notes Placeholder 2"/>
          <p:cNvSpPr>
            <a:spLocks noGrp="1"/>
          </p:cNvSpPr>
          <p:nvPr>
            <p:ph type="body" idx="1"/>
          </p:nvPr>
        </p:nvSpPr>
        <p:spPr bwMode="auto"/>
        <p:txBody>
          <a:bodyPr/>
          <a:lstStyle/>
          <a:p>
            <a:pPr algn="l">
              <a:defRPr/>
            </a:pPr>
            <a:r>
              <a:rPr lang="en-US" sz="1200" b="0" i="0" u="none" strike="noStrike" cap="none" spc="0">
                <a:solidFill>
                  <a:schemeClr val="tx1"/>
                </a:solidFill>
                <a:latin typeface="Arial"/>
                <a:ea typeface="Arial"/>
                <a:cs typeface="Arial"/>
              </a:rPr>
              <a:t>Dans les 2 cas, l’écoulement est d’abord stable, la rotation différentielle est fortement modifiée par la tension magnétique puis la MRI croit quand un gradient latitudinal de champ apparait (car stratification stable stabilise le gradient radial)</a:t>
            </a:r>
            <a:endParaRPr sz="1200"/>
          </a:p>
          <a:p>
            <a:pPr algn="l">
              <a:defRPr/>
            </a:pPr>
            <a:endParaRPr sz="1200"/>
          </a:p>
          <a:p>
            <a:pPr algn="l">
              <a:defRPr/>
            </a:pPr>
            <a:r>
              <a:rPr lang="en-US" sz="1200" b="0" i="0" u="none" strike="noStrike" cap="none" spc="0">
                <a:solidFill>
                  <a:schemeClr val="tx1"/>
                </a:solidFill>
                <a:latin typeface="Arial"/>
                <a:ea typeface="Arial"/>
                <a:cs typeface="Arial"/>
              </a:rPr>
              <a:t>MRI favorisée par rapport à TI car Omega/Omega_A fort</a:t>
            </a:r>
            <a:endParaRPr sz="1200"/>
          </a:p>
          <a:p>
            <a:pPr>
              <a:defRPr/>
            </a:pPr>
            <a:endParaRPr/>
          </a:p>
        </p:txBody>
      </p:sp>
      <p:sp>
        <p:nvSpPr>
          <p:cNvPr id="634063709" name="Slide Number Placeholder 3"/>
          <p:cNvSpPr>
            <a:spLocks noGrp="1"/>
          </p:cNvSpPr>
          <p:nvPr>
            <p:ph type="sldNum" sz="quarter" idx="10"/>
          </p:nvPr>
        </p:nvSpPr>
        <p:spPr bwMode="auto"/>
        <p:txBody>
          <a:bodyPr/>
          <a:lstStyle/>
          <a:p>
            <a:pPr>
              <a:defRPr/>
            </a:pPr>
            <a:endParaRPr/>
          </a:p>
        </p:txBody>
      </p:sp>
    </p:spTree>
  </p:cSld>
</p:notes>
</file>

<file path=ppt/notesSlides/notesSlide4.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441888844" name="Slide Image Placeholder 1"/>
          <p:cNvSpPr>
            <a:spLocks noChangeAspect="1" noGrp="1" noRot="1"/>
          </p:cNvSpPr>
          <p:nvPr>
            <p:ph type="sldImg"/>
          </p:nvPr>
        </p:nvSpPr>
        <p:spPr bwMode="auto"/>
      </p:sp>
      <p:sp>
        <p:nvSpPr>
          <p:cNvPr id="101506680" name="Notes Placeholder 2"/>
          <p:cNvSpPr>
            <a:spLocks noGrp="1"/>
          </p:cNvSpPr>
          <p:nvPr>
            <p:ph type="body" idx="1"/>
          </p:nvPr>
        </p:nvSpPr>
        <p:spPr bwMode="auto"/>
        <p:txBody>
          <a:bodyPr/>
          <a:lstStyle/>
          <a:p>
            <a:pPr algn="l">
              <a:defRPr/>
            </a:pPr>
            <a:r>
              <a:rPr lang="en-US" sz="1200" b="0" i="0" u="none" strike="noStrike" cap="none" spc="0">
                <a:solidFill>
                  <a:schemeClr val="tx1"/>
                </a:solidFill>
                <a:latin typeface="Arial"/>
                <a:ea typeface="Arial"/>
                <a:cs typeface="Arial"/>
              </a:rPr>
              <a:t>Dans les 2 cas, l’écoulement est d’abord stable, la rotation différentielle est fortement modifiée par la tension magnétique puis la MRI croit quand un gradient latitudinal de champ apparait (car stratification stable stabilise le gradient radial)</a:t>
            </a:r>
            <a:endParaRPr sz="1200"/>
          </a:p>
          <a:p>
            <a:pPr algn="l">
              <a:defRPr/>
            </a:pPr>
            <a:endParaRPr sz="1200"/>
          </a:p>
          <a:p>
            <a:pPr algn="l">
              <a:defRPr/>
            </a:pPr>
            <a:r>
              <a:rPr lang="en-US" sz="1200" b="0" i="0" u="none" strike="noStrike" cap="none" spc="0">
                <a:solidFill>
                  <a:schemeClr val="tx1"/>
                </a:solidFill>
                <a:latin typeface="Arial"/>
                <a:ea typeface="Arial"/>
                <a:cs typeface="Arial"/>
              </a:rPr>
              <a:t>MRI favorisée par rapport à TI car Omega/Omega_A fort</a:t>
            </a:r>
            <a:endParaRPr sz="1200"/>
          </a:p>
          <a:p>
            <a:pPr>
              <a:defRPr/>
            </a:pPr>
            <a:endParaRPr/>
          </a:p>
        </p:txBody>
      </p:sp>
      <p:sp>
        <p:nvSpPr>
          <p:cNvPr id="1756590089" name="Slide Number Placeholder 3"/>
          <p:cNvSpPr>
            <a:spLocks noGrp="1"/>
          </p:cNvSpPr>
          <p:nvPr>
            <p:ph type="sldNum" sz="quarter" idx="10"/>
          </p:nvPr>
        </p:nvSpPr>
        <p:spPr bwMode="auto"/>
        <p:txBody>
          <a:bodyPr/>
          <a:lstStyle/>
          <a:p>
            <a:pPr>
              <a:defRPr/>
            </a:pPr>
            <a:endParaRPr/>
          </a:p>
        </p:txBody>
      </p:sp>
    </p:spTree>
  </p:cSld>
</p:notes>
</file>

<file path=ppt/notesSlides/notesSlide5.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lgn="l">
              <a:defRPr/>
            </a:pPr>
            <a:r>
              <a:rPr lang="en-US" sz="1200" b="0" i="0" u="none" strike="noStrike" cap="none" spc="0">
                <a:solidFill>
                  <a:schemeClr val="tx1"/>
                </a:solidFill>
                <a:latin typeface="+mn-lt"/>
                <a:ea typeface="+mn-ea"/>
                <a:cs typeface="+mn-cs"/>
              </a:rPr>
              <a:t>Dans les 2 cas, l’écoulement est d’abord stable, la rotation différentielle est fortement modifiée par la tension magnétique puis la MRI croit quand un gradient latitudinal de champ apparait (car stratification stable stabilise le gradient radial)</a:t>
            </a:r>
            <a:endParaRPr sz="1200"/>
          </a:p>
          <a:p>
            <a:pPr algn="l">
              <a:defRPr/>
            </a:pPr>
            <a:endParaRPr sz="1200"/>
          </a:p>
          <a:p>
            <a:pPr algn="l">
              <a:defRPr/>
            </a:pPr>
            <a:r>
              <a:rPr lang="en-US" sz="1200" b="0" i="0" u="none" strike="noStrike" cap="none" spc="0">
                <a:solidFill>
                  <a:schemeClr val="tx1"/>
                </a:solidFill>
                <a:latin typeface="+mn-lt"/>
                <a:ea typeface="+mn-ea"/>
                <a:cs typeface="+mn-cs"/>
              </a:rPr>
              <a:t>MRI favorisée par rapport à TI car Omega/Omega_A fort</a:t>
            </a:r>
            <a:endParaRPr sz="1200"/>
          </a:p>
          <a:p>
            <a:pPr>
              <a:defRPr/>
            </a:pPr>
            <a:endParaRPr/>
          </a:p>
        </p:txBody>
      </p:sp>
      <p:sp>
        <p:nvSpPr>
          <p:cNvPr id="4" name="Slide Number Placeholder 3"/>
          <p:cNvSpPr>
            <a:spLocks noGrp="1"/>
          </p:cNvSpPr>
          <p:nvPr>
            <p:ph type="sldNum" sz="quarter" idx="10"/>
          </p:nvPr>
        </p:nvSpPr>
        <p:spPr bwMode="auto"/>
        <p:txBody>
          <a:bodyPr/>
          <a:lstStyle/>
          <a:p>
            <a:pPr>
              <a:defRPr/>
            </a:pPr>
            <a:endParaRPr/>
          </a:p>
        </p:txBody>
      </p:sp>
    </p:spTree>
  </p:cSld>
</p:notes>
</file>

<file path=ppt/notesSlides/notesSlide6.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1478778932" name="Slide Image Placeholder 1"/>
          <p:cNvSpPr>
            <a:spLocks noChangeAspect="1" noGrp="1" noRot="1"/>
          </p:cNvSpPr>
          <p:nvPr>
            <p:ph type="sldImg"/>
          </p:nvPr>
        </p:nvSpPr>
        <p:spPr bwMode="auto"/>
      </p:sp>
      <p:sp>
        <p:nvSpPr>
          <p:cNvPr id="1375858461" name="Notes Placeholder 2"/>
          <p:cNvSpPr>
            <a:spLocks noGrp="1"/>
          </p:cNvSpPr>
          <p:nvPr>
            <p:ph type="body" idx="1"/>
          </p:nvPr>
        </p:nvSpPr>
        <p:spPr bwMode="auto"/>
        <p:txBody>
          <a:bodyPr/>
          <a:lstStyle/>
          <a:p>
            <a:pPr algn="l">
              <a:defRPr/>
            </a:pPr>
            <a:r>
              <a:rPr lang="en-US" sz="1200" b="0" i="0" u="none" strike="noStrike" cap="none" spc="0">
                <a:solidFill>
                  <a:schemeClr val="tx1"/>
                </a:solidFill>
                <a:latin typeface="Arial"/>
                <a:ea typeface="Arial"/>
                <a:cs typeface="Arial"/>
              </a:rPr>
              <a:t>Dans les 2 cas, l’écoulement est d’abord stable, la rotation différentielle est fortement modifiée par la tension magnétique puis la MRI croit quand un gradient latitudinal de champ apparait (car stratification stable stabilise le gradient radial)</a:t>
            </a:r>
            <a:endParaRPr sz="1200"/>
          </a:p>
          <a:p>
            <a:pPr algn="l">
              <a:defRPr/>
            </a:pPr>
            <a:endParaRPr sz="1200"/>
          </a:p>
          <a:p>
            <a:pPr algn="l">
              <a:defRPr/>
            </a:pPr>
            <a:r>
              <a:rPr lang="en-US" sz="1200" b="0" i="0" u="none" strike="noStrike" cap="none" spc="0">
                <a:solidFill>
                  <a:schemeClr val="tx1"/>
                </a:solidFill>
                <a:latin typeface="Arial"/>
                <a:ea typeface="Arial"/>
                <a:cs typeface="Arial"/>
              </a:rPr>
              <a:t>MRI favorisée par rapport à TI car Omega/Omega_A fort</a:t>
            </a:r>
            <a:endParaRPr sz="1200"/>
          </a:p>
          <a:p>
            <a:pPr>
              <a:defRPr/>
            </a:pPr>
            <a:endParaRPr/>
          </a:p>
        </p:txBody>
      </p:sp>
      <p:sp>
        <p:nvSpPr>
          <p:cNvPr id="652034615" name="Slide Number Placeholder 3"/>
          <p:cNvSpPr>
            <a:spLocks noGrp="1"/>
          </p:cNvSpPr>
          <p:nvPr>
            <p:ph type="sldNum" sz="quarter" idx="10"/>
          </p:nvPr>
        </p:nvSpPr>
        <p:spPr bwMode="auto"/>
        <p:txBody>
          <a:bodyPr/>
          <a:lstStyle/>
          <a:p>
            <a:pPr>
              <a:defRPr/>
            </a:pPr>
            <a:endParaRPr/>
          </a:p>
        </p:txBody>
      </p:sp>
    </p:spTree>
  </p:cSld>
</p:notes>
</file>

<file path=ppt/notesSlides/notesSlide7.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627284647" name="Slide Image Placeholder 1"/>
          <p:cNvSpPr>
            <a:spLocks noChangeAspect="1" noGrp="1" noRot="1"/>
          </p:cNvSpPr>
          <p:nvPr>
            <p:ph type="sldImg"/>
          </p:nvPr>
        </p:nvSpPr>
        <p:spPr bwMode="auto"/>
      </p:sp>
      <p:sp>
        <p:nvSpPr>
          <p:cNvPr id="469510507" name="Notes Placeholder 2"/>
          <p:cNvSpPr>
            <a:spLocks noGrp="1"/>
          </p:cNvSpPr>
          <p:nvPr>
            <p:ph type="body" idx="1"/>
          </p:nvPr>
        </p:nvSpPr>
        <p:spPr bwMode="auto"/>
        <p:txBody>
          <a:bodyPr/>
          <a:lstStyle/>
          <a:p>
            <a:pPr algn="l">
              <a:defRPr/>
            </a:pPr>
            <a:r>
              <a:rPr lang="en-US" sz="1200" b="0" i="0" u="none" strike="noStrike" cap="none" spc="0">
                <a:solidFill>
                  <a:schemeClr val="tx1"/>
                </a:solidFill>
                <a:latin typeface="Arial"/>
                <a:ea typeface="Arial"/>
                <a:cs typeface="Arial"/>
              </a:rPr>
              <a:t>Dans les 2 cas, l’écoulement est d’abord stable, la rotation différentielle est fortement modifiée par la tension magnétique puis la MRI croit quand un gradient latitudinal de champ apparait (car stratification stable stabilise le gradient radial)</a:t>
            </a:r>
            <a:endParaRPr sz="1200"/>
          </a:p>
          <a:p>
            <a:pPr algn="l">
              <a:defRPr/>
            </a:pPr>
            <a:endParaRPr sz="1200"/>
          </a:p>
          <a:p>
            <a:pPr algn="l">
              <a:defRPr/>
            </a:pPr>
            <a:r>
              <a:rPr lang="en-US" sz="1200" b="0" i="0" u="none" strike="noStrike" cap="none" spc="0">
                <a:solidFill>
                  <a:schemeClr val="tx1"/>
                </a:solidFill>
                <a:latin typeface="Arial"/>
                <a:ea typeface="Arial"/>
                <a:cs typeface="Arial"/>
              </a:rPr>
              <a:t>MRI favorisée par rapport à TI car Omega/Omega_A fort</a:t>
            </a:r>
            <a:endParaRPr sz="1200"/>
          </a:p>
          <a:p>
            <a:pPr>
              <a:defRPr/>
            </a:pPr>
            <a:endParaRPr/>
          </a:p>
        </p:txBody>
      </p:sp>
      <p:sp>
        <p:nvSpPr>
          <p:cNvPr id="717850856" name="Slide Number Placeholder 3"/>
          <p:cNvSpPr>
            <a:spLocks noGrp="1"/>
          </p:cNvSpPr>
          <p:nvPr>
            <p:ph type="sldNum" sz="quarter" idx="10"/>
          </p:nvPr>
        </p:nvSpPr>
        <p:spPr bwMode="auto"/>
        <p:txBody>
          <a:bodyPr/>
          <a:lstStyle/>
          <a:p>
            <a:pPr>
              <a:defRPr/>
            </a:pPr>
            <a:endParaRPr/>
          </a:p>
        </p:txBody>
      </p:sp>
    </p:spTree>
  </p:cSld>
</p:notes>
</file>

<file path=ppt/notesSlides/notesSlide8.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marL="217793" indent="-217793">
              <a:buFont typeface="Arial"/>
              <a:buChar char="•"/>
              <a:defRPr/>
            </a:pPr>
            <a:r>
              <a:rPr lang="en-US" sz="1200" b="0" i="0" u="none" strike="noStrike" cap="none" spc="0">
                <a:solidFill>
                  <a:schemeClr val="tx1"/>
                </a:solidFill>
                <a:latin typeface="+mn-lt"/>
                <a:ea typeface="+mn-ea"/>
                <a:cs typeface="+mn-cs"/>
              </a:rPr>
              <a:t>instrument optimisé pour polarimétrie et vélocimétrie des étoiles froides</a:t>
            </a:r>
            <a:r>
              <a:rPr/>
              <a:t> : proche-IR (0.95-2.5µm) ; stabilité de l’ordre du m/s ; sensibilité polarimétrique 10 ppm</a:t>
            </a:r>
            <a:endParaRPr/>
          </a:p>
          <a:p>
            <a:pPr marL="217793" indent="-217793">
              <a:buFont typeface="Arial"/>
              <a:buChar char="•"/>
              <a:defRPr/>
            </a:pPr>
            <a:r>
              <a:rPr lang="en-US" sz="1200" b="0" i="0" u="none" strike="noStrike" cap="none" spc="0">
                <a:solidFill>
                  <a:schemeClr val="tx1"/>
                </a:solidFill>
                <a:latin typeface="Arial"/>
                <a:ea typeface="Arial"/>
                <a:cs typeface="Arial"/>
              </a:rPr>
              <a:t>synergie avec vélocimètres visible SOPHIE, HARPS : étude de la </a:t>
            </a:r>
            <a:r>
              <a:rPr/>
              <a:t>chromaticité du jitter en vitesse radiale induit par l’activité + confirmation/invalidation de candidats exoplanètes</a:t>
            </a:r>
            <a:endParaRPr/>
          </a:p>
          <a:p>
            <a:pPr>
              <a:defRPr/>
            </a:pPr>
            <a:endParaRPr/>
          </a:p>
          <a:p>
            <a:pPr marL="217793" lvl="0" indent="-217793">
              <a:buFont typeface="Arial"/>
              <a:buChar char="•"/>
              <a:defRPr/>
            </a:pPr>
            <a:r>
              <a:rPr lang="en-US" sz="1200" b="1" i="0" u="none" strike="noStrike" cap="none" spc="0">
                <a:solidFill>
                  <a:schemeClr val="tx1"/>
                </a:solidFill>
                <a:latin typeface="Arial"/>
                <a:ea typeface="Arial"/>
                <a:cs typeface="Arial"/>
              </a:rPr>
              <a:t>Détection/caractérisation/invalidation d’exoplanètes en orbite autour d’étoiles actives</a:t>
            </a:r>
            <a:endParaRPr lang="en-US" sz="1200" b="1" i="0" u="none" strike="noStrike" cap="none" spc="0">
              <a:solidFill>
                <a:schemeClr val="tx1"/>
              </a:solidFill>
              <a:latin typeface="Times New Roman"/>
              <a:cs typeface="Times New Roman"/>
            </a:endParaRPr>
          </a:p>
          <a:p>
            <a:pPr marL="617843" lvl="1" indent="-217793">
              <a:buFont typeface="Arial"/>
              <a:buChar char="•"/>
              <a:defRPr/>
            </a:pPr>
            <a:r>
              <a:rPr lang="en-US" sz="1200" b="0" i="0" u="none" strike="noStrike" cap="none" spc="0">
                <a:solidFill>
                  <a:schemeClr val="tx1"/>
                </a:solidFill>
                <a:latin typeface="Arial"/>
                <a:ea typeface="Arial"/>
                <a:cs typeface="Arial"/>
              </a:rPr>
              <a:t>AU Mic : étoile jeune (23 Ma) en rotation rapide (Prot=4.86j) très active : jitter réduit dans l’IR (RMS ~30m/s vs 130 m/s pour HARPS dans le visible) + grâce à la modélisation de l’activité (processus gaussiens) caractérisation de la masse des 2 planètes découvertes par TESS + découverte 3e candidat</a:t>
            </a:r>
            <a:endParaRPr lang="en-US" sz="1200" b="0" i="0" u="none" strike="noStrike" cap="none" spc="0">
              <a:solidFill>
                <a:schemeClr val="tx1"/>
              </a:solidFill>
              <a:latin typeface="Times New Roman"/>
              <a:cs typeface="Times New Roman"/>
            </a:endParaRPr>
          </a:p>
          <a:p>
            <a:pPr marL="617843" lvl="1" indent="-217793">
              <a:buFont typeface="Arial"/>
              <a:buChar char="•"/>
              <a:defRPr/>
            </a:pPr>
            <a:r>
              <a:rPr lang="en-US" sz="1200" b="0" i="0" u="none" strike="noStrike" cap="none" spc="0">
                <a:solidFill>
                  <a:schemeClr val="tx1"/>
                </a:solidFill>
                <a:latin typeface="Arial"/>
                <a:ea typeface="Arial"/>
                <a:cs typeface="Arial"/>
              </a:rPr>
              <a:t>AD Leo : combinaison données SOPHIE (visible) + SPIRou permet de rejeter le candidat exoplanète proposé par Tuomi et al (2018)</a:t>
            </a:r>
            <a:endParaRPr lang="en-US" sz="1200" b="0" i="0" u="none" strike="noStrike" cap="none" spc="0">
              <a:solidFill>
                <a:schemeClr val="tx1"/>
              </a:solidFill>
              <a:latin typeface="Times New Roman"/>
              <a:cs typeface="Times New Roman"/>
            </a:endParaRPr>
          </a:p>
          <a:p>
            <a:pPr marL="274943" lvl="0" indent="-217793">
              <a:buFont typeface="Arial"/>
              <a:buChar char="•"/>
              <a:defRPr/>
            </a:pPr>
            <a:r>
              <a:rPr lang="en-US" sz="1200" b="1" i="0" u="none" strike="noStrike" cap="none" spc="0">
                <a:solidFill>
                  <a:schemeClr val="tx1"/>
                </a:solidFill>
                <a:latin typeface="+mn-lt"/>
                <a:ea typeface="+mn-ea"/>
                <a:cs typeface="+mn-cs"/>
              </a:rPr>
              <a:t>Exploration de la dynamo des rotateurs lents</a:t>
            </a:r>
            <a:endParaRPr lang="en-US" sz="1200" b="0" i="0" u="none" strike="noStrike" cap="none" spc="0">
              <a:solidFill>
                <a:schemeClr val="tx1"/>
              </a:solidFill>
              <a:latin typeface="Times New Roman"/>
              <a:cs typeface="Times New Roman"/>
            </a:endParaRPr>
          </a:p>
          <a:p>
            <a:pPr marL="674992" lvl="1" indent="-217793">
              <a:buFont typeface="Arial"/>
              <a:buChar char="•"/>
              <a:defRPr/>
            </a:pPr>
            <a:r>
              <a:rPr lang="en-US" sz="1200" b="0" i="0" u="none" strike="noStrike" cap="none" spc="0">
                <a:solidFill>
                  <a:schemeClr val="tx1"/>
                </a:solidFill>
                <a:latin typeface="Arial"/>
                <a:ea typeface="Arial"/>
                <a:cs typeface="Arial"/>
              </a:rPr>
              <a:t>mesure Prot et champ longitudinal sur 43 naines M modérément-faiblement actives (périodes 14-200j) -&gt; indique des champs plus intenses qu’attendu (Fouqué+, Donati+23)</a:t>
            </a:r>
            <a:endParaRPr lang="en-US" sz="1200" b="0" i="0" u="none" strike="noStrike" cap="none" spc="0">
              <a:solidFill>
                <a:schemeClr val="tx1"/>
              </a:solidFill>
              <a:latin typeface="Times New Roman"/>
              <a:cs typeface="Times New Roman"/>
            </a:endParaRPr>
          </a:p>
          <a:p>
            <a:pPr marL="674992" lvl="1" indent="-217793">
              <a:buFont typeface="Arial"/>
              <a:buChar char="•"/>
              <a:defRPr/>
            </a:pPr>
            <a:r>
              <a:rPr lang="en-US" sz="1200" b="0" i="0" u="none" strike="noStrike" cap="none" spc="0">
                <a:solidFill>
                  <a:schemeClr val="tx1"/>
                </a:solidFill>
                <a:latin typeface="Arial"/>
                <a:ea typeface="Arial"/>
                <a:cs typeface="Arial"/>
              </a:rPr>
              <a:t>confirmé par premières cartes ZDI sur les étoiles avec les champs les plus intenses de l’échantillon (Lehmann+24) : cf plot : nouvelles étoiles en rouge, les naines M sont représentées par des cercles, champs à grande échelle incompatibles avec relation rotation-champ (figure originelle issue de Vidotto+2014)</a:t>
            </a:r>
            <a:endParaRPr lang="en-US" sz="1200" b="0" i="0" u="none" strike="noStrike" cap="none" spc="0">
              <a:solidFill>
                <a:schemeClr val="tx1"/>
              </a:solidFill>
              <a:latin typeface="Times New Roman"/>
              <a:cs typeface="Times New Roman"/>
            </a:endParaRPr>
          </a:p>
          <a:p>
            <a:pPr marL="274943" lvl="0" indent="-217793">
              <a:buFont typeface="Arial"/>
              <a:buChar char="•"/>
              <a:defRPr/>
            </a:pPr>
            <a:r>
              <a:rPr lang="en-US" sz="1200" b="1" i="0" u="none" strike="noStrike" cap="none" spc="0">
                <a:solidFill>
                  <a:schemeClr val="tx1"/>
                </a:solidFill>
                <a:latin typeface="Arial"/>
                <a:ea typeface="Arial"/>
                <a:cs typeface="Arial"/>
              </a:rPr>
              <a:t>Variabilité à long-terme / potentiels cycles magnétiques</a:t>
            </a:r>
            <a:r>
              <a:rPr lang="en-US" sz="1200" b="0" i="0" u="none" strike="noStrike" cap="none" spc="0">
                <a:solidFill>
                  <a:schemeClr val="tx1"/>
                </a:solidFill>
                <a:latin typeface="Arial"/>
                <a:ea typeface="Arial"/>
                <a:cs typeface="Arial"/>
              </a:rPr>
              <a:t> </a:t>
            </a:r>
            <a:r>
              <a:rPr lang="en-US" sz="1200" b="0" i="0" u="none" strike="noStrike" cap="none" spc="0">
                <a:solidFill>
                  <a:schemeClr val="tx1"/>
                </a:solidFill>
                <a:latin typeface="Arial"/>
                <a:ea typeface="Arial"/>
                <a:cs typeface="Arial"/>
              </a:rPr>
              <a:t>-&gt; cf slide n+2</a:t>
            </a:r>
            <a:endParaRPr lang="en-US" sz="1200" b="0" i="0" u="none" strike="noStrike" cap="none" spc="0">
              <a:solidFill>
                <a:schemeClr val="tx1"/>
              </a:solidFill>
              <a:latin typeface="Times New Roman"/>
              <a:cs typeface="Times New Roman"/>
            </a:endParaRPr>
          </a:p>
          <a:p>
            <a:pPr marL="274943" lvl="0" indent="-217793">
              <a:buFont typeface="Arial"/>
              <a:buChar char="•"/>
              <a:defRPr/>
            </a:pPr>
            <a:r>
              <a:rPr lang="en-US" sz="1200" b="1" i="0" u="none" strike="noStrike" cap="none" spc="0">
                <a:solidFill>
                  <a:schemeClr val="tx1"/>
                </a:solidFill>
                <a:latin typeface="Arial"/>
                <a:ea typeface="Arial"/>
                <a:cs typeface="Arial"/>
              </a:rPr>
              <a:t>Développement de nouvelles méthodes</a:t>
            </a:r>
            <a:endParaRPr lang="en-US" sz="1200" b="1" i="0" u="none" strike="noStrike" cap="none" spc="0">
              <a:solidFill>
                <a:schemeClr val="tx1"/>
              </a:solidFill>
              <a:latin typeface="Times New Roman"/>
              <a:cs typeface="Times New Roman"/>
            </a:endParaRPr>
          </a:p>
          <a:p>
            <a:pPr marL="674992" lvl="1" indent="-217793">
              <a:buFont typeface="Arial"/>
              <a:buChar char="•"/>
              <a:defRPr/>
            </a:pPr>
            <a:r>
              <a:rPr lang="en-US" sz="1200" b="0" i="0" u="none" strike="noStrike" cap="none" spc="0">
                <a:solidFill>
                  <a:schemeClr val="tx1"/>
                </a:solidFill>
                <a:latin typeface="Arial"/>
                <a:ea typeface="Arial"/>
                <a:cs typeface="Arial"/>
              </a:rPr>
              <a:t>Lehmann &amp; Donati : méthode PCA pour première étude séries temporelles de mesures de champs longitudinaux (préliminaire à ZDI)</a:t>
            </a:r>
            <a:endParaRPr lang="en-US" sz="1200" b="0" i="0" u="none" strike="noStrike" cap="none" spc="0">
              <a:solidFill>
                <a:schemeClr val="tx1"/>
              </a:solidFill>
              <a:latin typeface="Times New Roman"/>
              <a:cs typeface="Times New Roman"/>
            </a:endParaRPr>
          </a:p>
          <a:p>
            <a:pPr marL="674992" lvl="1" indent="-217793">
              <a:buFont typeface="Arial"/>
              <a:buChar char="•"/>
              <a:defRPr/>
            </a:pPr>
            <a:r>
              <a:rPr lang="en-US" sz="1200" b="0" i="0" u="none" strike="noStrike" cap="none" spc="0">
                <a:solidFill>
                  <a:schemeClr val="tx1"/>
                </a:solidFill>
                <a:latin typeface="Arial"/>
                <a:ea typeface="Arial"/>
                <a:cs typeface="Arial"/>
              </a:rPr>
              <a:t>Fincociety &amp; Donati :</a:t>
            </a:r>
            <a:r>
              <a:rPr lang="en-US" sz="1200" b="0" i="0" u="none" strike="noStrike" cap="none" spc="0">
                <a:solidFill>
                  <a:schemeClr val="tx1"/>
                </a:solidFill>
                <a:latin typeface="Arial"/>
                <a:ea typeface="Arial"/>
                <a:cs typeface="Arial"/>
              </a:rPr>
              <a:t> </a:t>
            </a:r>
            <a:r>
              <a:rPr sz="1200" b="0" i="0" u="none">
                <a:solidFill>
                  <a:srgbClr val="000000"/>
                </a:solidFill>
                <a:latin typeface="Arial"/>
                <a:ea typeface="Arial"/>
                <a:cs typeface="Arial"/>
              </a:rPr>
              <a:t>TIMeS (Time-dependent Imaging of Magnetic Stars)</a:t>
            </a:r>
            <a:endParaRPr lang="en-US" sz="1200" b="0" i="0" u="none" strike="noStrike" cap="none" spc="0">
              <a:solidFill>
                <a:schemeClr val="tx1"/>
              </a:solidFill>
              <a:latin typeface="Times New Roman"/>
              <a:cs typeface="Times New Roman"/>
            </a:endParaRPr>
          </a:p>
          <a:p>
            <a:pPr marL="274943" lvl="0" indent="-217793">
              <a:buFont typeface="Arial"/>
              <a:buChar char="•"/>
              <a:defRPr/>
            </a:pPr>
            <a:r>
              <a:rPr lang="en-US" sz="1200" b="0" i="0" u="none" strike="noStrike" cap="none" spc="0">
                <a:solidFill>
                  <a:schemeClr val="tx1"/>
                </a:solidFill>
                <a:latin typeface="Arial"/>
                <a:ea typeface="Arial"/>
                <a:cs typeface="Arial"/>
              </a:rPr>
              <a:t>N’hésite pas à renvoyer à ma présentation pour gagner du temps sur toute cette diapo</a:t>
            </a:r>
            <a:endParaRPr lang="en-US" sz="1200" b="0" i="0" u="none">
              <a:solidFill>
                <a:srgbClr val="000000"/>
              </a:solidFill>
              <a:latin typeface="Arial"/>
              <a:cs typeface="Arial"/>
            </a:endParaRPr>
          </a:p>
          <a:p>
            <a:pPr marL="274943" lvl="0" indent="-217793">
              <a:buFont typeface="Arial"/>
              <a:buChar char="•"/>
              <a:defRPr/>
            </a:pPr>
            <a:endParaRPr lang="en-US" sz="1200" b="0" i="0" u="none" strike="noStrike" cap="none" spc="0">
              <a:solidFill>
                <a:schemeClr val="tx1"/>
              </a:solidFill>
              <a:latin typeface="Times New Roman"/>
              <a:cs typeface="Times New Roman"/>
            </a:endParaRPr>
          </a:p>
          <a:p>
            <a:pPr marL="274943" lvl="0" indent="-217793">
              <a:buFont typeface="Arial"/>
              <a:buChar char="•"/>
              <a:defRPr/>
            </a:pPr>
            <a:endParaRPr sz="1200" b="0" i="0" u="none" strike="noStrike" cap="none" spc="0">
              <a:solidFill>
                <a:schemeClr val="tx1"/>
              </a:solidFill>
              <a:latin typeface="Times New Roman"/>
              <a:cs typeface="Times New Roman"/>
            </a:endParaRPr>
          </a:p>
          <a:p>
            <a:pPr marL="217793" indent="-217793">
              <a:buFont typeface="Arial"/>
              <a:buChar char="•"/>
              <a:defRPr/>
            </a:pPr>
            <a:endParaRPr/>
          </a:p>
        </p:txBody>
      </p:sp>
      <p:sp>
        <p:nvSpPr>
          <p:cNvPr id="4" name="Slide Number Placeholder 3"/>
          <p:cNvSpPr>
            <a:spLocks noGrp="1"/>
          </p:cNvSpPr>
          <p:nvPr>
            <p:ph type="sldNum" sz="quarter" idx="10"/>
          </p:nvPr>
        </p:nvSpPr>
        <p:spPr bwMode="auto"/>
        <p:txBody>
          <a:bodyPr/>
          <a:lstStyle/>
          <a:p>
            <a:pPr>
              <a:defRPr/>
            </a:pPr>
            <a:endParaRPr/>
          </a:p>
        </p:txBody>
      </p:sp>
    </p:spTree>
  </p:cSld>
</p:notes>
</file>

<file path=ppt/notesSlides/notesSlide9.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marL="217793" indent="-217793">
              <a:buFont typeface="Arial"/>
              <a:buChar char="•"/>
              <a:defRPr/>
            </a:pPr>
            <a:r>
              <a:rPr lang="en-US" sz="1200" b="1" i="0" u="none" strike="noStrike" cap="none" spc="0">
                <a:solidFill>
                  <a:schemeClr val="tx1"/>
                </a:solidFill>
                <a:latin typeface="+mn-lt"/>
                <a:ea typeface="+mn-ea"/>
                <a:cs typeface="+mn-cs"/>
              </a:rPr>
              <a:t>Modèle paramétrisé de l’évolution du moment cinétique</a:t>
            </a:r>
            <a:endParaRPr b="1"/>
          </a:p>
          <a:p>
            <a:pPr marL="617843" lvl="1" indent="-217793">
              <a:buFont typeface="Arial"/>
              <a:buChar char="•"/>
              <a:defRPr/>
            </a:pPr>
            <a:r>
              <a:rPr b="1"/>
              <a:t>Ahuir+20 : approche globale visant à décrire l’évolution de la rotation en paramétrisant par des lois de puissance</a:t>
            </a:r>
            <a:r>
              <a:rPr b="1"/>
              <a:t> chaque ingrédient</a:t>
            </a:r>
            <a:r>
              <a:rPr b="1"/>
              <a:t> (cf figure)</a:t>
            </a:r>
            <a:endParaRPr b="1"/>
          </a:p>
          <a:p>
            <a:pPr marL="617843" lvl="1" indent="-217793">
              <a:buFont typeface="Arial"/>
              <a:buChar char="•"/>
              <a:defRPr/>
            </a:pPr>
            <a:r>
              <a:rPr b="1"/>
              <a:t>À partir des relations perte de masse – luminosité X (Wood+05) et rotation – luminosité X (Wright+11) déduisent des lois de puissance pour le champ magnétique et la perte de masse ne dépendant que de Ro et de la masse de l’étoile -&gt; B compatible avec les études ZDI</a:t>
            </a:r>
            <a:endParaRPr b="1"/>
          </a:p>
          <a:p>
            <a:pPr marL="617843" lvl="1" indent="-217793">
              <a:buFont typeface="Arial"/>
              <a:buChar char="•"/>
              <a:defRPr/>
            </a:pPr>
            <a:r>
              <a:rPr b="1"/>
              <a:t>Et relient perte de masse aux propriétés coronales température, et densité à la base de la couronne</a:t>
            </a:r>
            <a:endParaRPr b="1"/>
          </a:p>
          <a:p>
            <a:pPr marL="217793" lvl="0" indent="-217793">
              <a:buFont typeface="Arial"/>
              <a:buChar char="•"/>
              <a:defRPr/>
            </a:pPr>
            <a:r>
              <a:rPr lang="en-US" sz="1200" b="1" i="0" u="none" strike="noStrike" cap="none" spc="0">
                <a:solidFill>
                  <a:schemeClr val="tx1"/>
                </a:solidFill>
                <a:latin typeface="Arial"/>
                <a:ea typeface="Arial"/>
                <a:cs typeface="Arial"/>
              </a:rPr>
              <a:t>Rôle des protubérances pour les rotateurs rapides</a:t>
            </a:r>
            <a:r>
              <a:rPr b="1"/>
              <a:t> : il s’agit de protubérances «slingshot» équilibrées par la force centrifuge</a:t>
            </a:r>
            <a:endParaRPr b="1"/>
          </a:p>
          <a:p>
            <a:pPr marL="617843" lvl="1" indent="-217793">
              <a:buFont typeface="Arial"/>
              <a:buChar char="•"/>
              <a:defRPr/>
            </a:pPr>
            <a:r>
              <a:rPr b="1"/>
              <a:t>Cang+20,21 : Observations spectropolarimétriques d’un analogue solaire jeune (V530 Per, 60Ma, dans l’amas alpha Per)</a:t>
            </a:r>
            <a:endParaRPr b="1"/>
          </a:p>
          <a:p>
            <a:pPr marL="1017893" lvl="2" indent="-217793">
              <a:buFont typeface="Arial"/>
              <a:buChar char="•"/>
              <a:defRPr/>
            </a:pPr>
            <a:r>
              <a:rPr b="1"/>
              <a:t>Par tomographie Halpha détecte protubérances stables confinées au rayon de co-rotation (comme dans autres étoiles jeunes comme AB Dor) </a:t>
            </a:r>
            <a:endParaRPr b="1"/>
          </a:p>
          <a:p>
            <a:pPr marL="1017893" lvl="2" indent="-217793">
              <a:buFont typeface="Arial"/>
              <a:buChar char="•"/>
              <a:defRPr/>
            </a:pPr>
            <a:r>
              <a:rPr b="1"/>
              <a:t>+ 2e composante proche de la surface avec évolution rapide</a:t>
            </a:r>
            <a:endParaRPr b="1"/>
          </a:p>
          <a:p>
            <a:pPr marL="617843" lvl="1" indent="-217793">
              <a:buFont typeface="Arial"/>
              <a:buChar char="•"/>
              <a:defRPr/>
            </a:pPr>
            <a:r>
              <a:rPr b="1"/>
              <a:t>Waugh+23 : extension étude du rôle des protubérance dans la perte de masse/moment cinétique aux naines M</a:t>
            </a:r>
            <a:endParaRPr b="1"/>
          </a:p>
          <a:p>
            <a:pPr marL="1017893" lvl="2" indent="-217793">
              <a:buFont typeface="Arial"/>
              <a:buChar char="•"/>
              <a:defRPr/>
            </a:pPr>
            <a:r>
              <a:rPr b="1"/>
              <a:t>Conclut que pour les naines M on n’observe qu’une petite fraction des protubérances présentes </a:t>
            </a:r>
            <a:endParaRPr b="1"/>
          </a:p>
          <a:p>
            <a:pPr marL="1017893" lvl="2" indent="-217793">
              <a:buFont typeface="Arial"/>
              <a:buChar char="•"/>
              <a:defRPr/>
            </a:pPr>
            <a:r>
              <a:rPr b="1"/>
              <a:t>Et que les protubérances pourraient contribuer de manière importante à la perte de masse et de moment cinétique</a:t>
            </a:r>
            <a:endParaRPr b="1"/>
          </a:p>
          <a:p>
            <a:pPr marL="217793" lvl="0" indent="-217793">
              <a:buFont typeface="Arial"/>
              <a:buChar char="•"/>
              <a:defRPr/>
            </a:pPr>
            <a:r>
              <a:rPr lang="en-US" sz="1200" b="1" i="0" u="none" strike="noStrike" cap="none" spc="0">
                <a:solidFill>
                  <a:schemeClr val="tx1"/>
                </a:solidFill>
                <a:latin typeface="+mn-lt"/>
                <a:ea typeface="+mn-ea"/>
                <a:cs typeface="+mn-cs"/>
              </a:rPr>
              <a:t>Lien rotation différentielle anti-solaire - freinage magnétique faible</a:t>
            </a:r>
            <a:endParaRPr b="1"/>
          </a:p>
          <a:p>
            <a:pPr marL="617843" lvl="1" indent="-217793">
              <a:buFont typeface="Arial"/>
              <a:buChar char="•"/>
              <a:defRPr/>
            </a:pPr>
            <a:r>
              <a:rPr b="1"/>
              <a:t>Exploration de la dynamo dans le régime Ro élevé où le freinage magnétique faible est mis en évidence par van Saders+16 : hypothèse : lien avec la rotation différentielle qui deviendrait anti-solaire (équateur lent) à Ro élevé -&gt; figure : exemples de coupes/profil de rotation</a:t>
            </a:r>
            <a:endParaRPr b="1"/>
          </a:p>
          <a:p>
            <a:pPr marL="617843" lvl="1" indent="-217793">
              <a:buFont typeface="Arial"/>
              <a:buChar char="•"/>
              <a:defRPr/>
            </a:pPr>
            <a:endParaRPr b="1"/>
          </a:p>
          <a:p>
            <a:pPr marL="1017893" lvl="2" indent="-217793">
              <a:buFont typeface="Arial"/>
              <a:buChar char="•"/>
              <a:defRPr/>
            </a:pPr>
            <a:endParaRPr b="1"/>
          </a:p>
        </p:txBody>
      </p:sp>
      <p:sp>
        <p:nvSpPr>
          <p:cNvPr id="4" name="Slide Number Placeholder 3"/>
          <p:cNvSpPr>
            <a:spLocks noGrp="1"/>
          </p:cNvSpPr>
          <p:nvPr>
            <p:ph type="sldNum" sz="quarter" idx="10"/>
          </p:nvPr>
        </p:nvSpPr>
        <p:spPr bwMode="auto"/>
        <p:txBody>
          <a:bodyPr/>
          <a:lstStyle/>
          <a:p>
            <a:pPr>
              <a:defRPr/>
            </a:pPr>
            <a:endParaRPr/>
          </a:p>
        </p:txBody>
      </p:sp>
    </p:spTree>
  </p:cSld>
</p:notes>
</file>

<file path=ppt/slideLayouts/_rels/slideLayout1.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title" userDrawn="1">
  <p:cSld name="Title Slide">
    <p:spTree>
      <p:nvGrpSpPr>
        <p:cNvPr id="1" name=""/>
        <p:cNvGrpSpPr/>
        <p:nvPr/>
      </p:nvGrpSpPr>
      <p:grpSpPr bwMode="auto">
        <a:xfrm>
          <a:off x="0" y="0"/>
          <a:ext cx="0" cy="0"/>
          <a:chOff x="0" y="0"/>
          <a:chExt cx="0" cy="0"/>
        </a:xfrm>
      </p:grpSpPr>
      <p:sp>
        <p:nvSpPr>
          <p:cNvPr id="2" name="Title 1"/>
          <p:cNvSpPr>
            <a:spLocks noGrp="1"/>
          </p:cNvSpPr>
          <p:nvPr>
            <p:ph type="ctrTitle"/>
          </p:nvPr>
        </p:nvSpPr>
        <p:spPr bwMode="auto">
          <a:xfrm>
            <a:off x="1524000" y="1122363"/>
            <a:ext cx="9144000" cy="2387600"/>
          </a:xfrm>
        </p:spPr>
        <p:txBody>
          <a:bodyPr anchor="b"/>
          <a:lstStyle>
            <a:lvl1pPr algn="ctr">
              <a:defRPr sz="6000"/>
            </a:lvl1pPr>
          </a:lstStyle>
          <a:p>
            <a:pPr>
              <a:defRPr/>
            </a:pPr>
            <a:r>
              <a:rPr lang="en-US"/>
              <a:t>Click to edit Master title style</a:t>
            </a:r>
            <a:endParaRPr lang="en-US"/>
          </a:p>
        </p:txBody>
      </p:sp>
      <p:sp>
        <p:nvSpPr>
          <p:cNvPr id="3" name="Subtitle 2"/>
          <p:cNvSpPr>
            <a:spLocks noGrp="1"/>
          </p:cNvSpPr>
          <p:nvPr>
            <p:ph type="subTitle" idx="1"/>
          </p:nvPr>
        </p:nvSpPr>
        <p:spPr bwMode="auto">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US"/>
              <a:t>Click to edit Master subtitle style</a:t>
            </a:r>
            <a:endParaRPr lang="en-US"/>
          </a:p>
        </p:txBody>
      </p:sp>
      <p:sp>
        <p:nvSpPr>
          <p:cNvPr id="4" name="Date Placeholder 3"/>
          <p:cNvSpPr>
            <a:spLocks noGrp="1"/>
          </p:cNvSpPr>
          <p:nvPr>
            <p:ph type="dt" sz="half" idx="10"/>
          </p:nvPr>
        </p:nvSpPr>
        <p:spPr bwMode="auto"/>
        <p:txBody>
          <a:bodyPr/>
          <a:lstStyle/>
          <a:p>
            <a:pPr>
              <a:defRPr/>
            </a:pPr>
            <a:fld id="{BCC18F51-09EC-435C-A3BA-64A766E099C0}" type="datetimeFigureOut">
              <a:rPr lang="en-US"/>
              <a:t/>
            </a:fld>
            <a:endParaRPr lang="en-US"/>
          </a:p>
        </p:txBody>
      </p:sp>
      <p:sp>
        <p:nvSpPr>
          <p:cNvPr id="5" name="Footer Placeholder 4"/>
          <p:cNvSpPr>
            <a:spLocks noGrp="1"/>
          </p:cNvSpPr>
          <p:nvPr>
            <p:ph type="ftr" sz="quarter" idx="11"/>
          </p:nvPr>
        </p:nvSpPr>
        <p:spPr bwMode="auto"/>
        <p:txBody>
          <a:bodyPr/>
          <a:lstStyle/>
          <a:p>
            <a:pPr>
              <a:defRPr/>
            </a:pPr>
            <a:endParaRPr lang="en-US"/>
          </a:p>
        </p:txBody>
      </p:sp>
      <p:sp>
        <p:nvSpPr>
          <p:cNvPr id="6" name="Slide Number Placeholder 5"/>
          <p:cNvSpPr>
            <a:spLocks noGrp="1"/>
          </p:cNvSpPr>
          <p:nvPr>
            <p:ph type="sldNum" sz="quarter" idx="12"/>
          </p:nvPr>
        </p:nvSpPr>
        <p:spPr bwMode="auto"/>
        <p:txBody>
          <a:bodyPr/>
          <a:lstStyle/>
          <a:p>
            <a:pPr>
              <a:defRPr/>
            </a:pPr>
            <a:fld id="{08395586-F03A-48D1-94DF-16B239DF4FB5}" type="slidenum">
              <a:rPr lang="en-US"/>
              <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vertTx" userDrawn="1">
  <p:cSld name="Title and Vertical Text">
    <p:spTree>
      <p:nvGrpSpPr>
        <p:cNvPr id="1" name=""/>
        <p:cNvGrpSpPr/>
        <p:nvPr/>
      </p:nvGrpSpPr>
      <p:grpSpPr bwMode="auto">
        <a:xfrm>
          <a:off x="0" y="0"/>
          <a:ext cx="0" cy="0"/>
          <a:chOff x="0" y="0"/>
          <a:chExt cx="0" cy="0"/>
        </a:xfrm>
      </p:grpSpPr>
      <p:sp>
        <p:nvSpPr>
          <p:cNvPr id="2" name="Title 1"/>
          <p:cNvSpPr>
            <a:spLocks noGrp="1"/>
          </p:cNvSpPr>
          <p:nvPr>
            <p:ph type="title"/>
          </p:nvPr>
        </p:nvSpPr>
        <p:spPr bwMode="auto"/>
        <p:txBody>
          <a:bodyPr/>
          <a:lstStyle/>
          <a:p>
            <a:pPr>
              <a:defRPr/>
            </a:pPr>
            <a:r>
              <a:rPr lang="en-US"/>
              <a:t>Click to edit Master title style</a:t>
            </a:r>
            <a:endParaRPr lang="en-US"/>
          </a:p>
        </p:txBody>
      </p:sp>
      <p:sp>
        <p:nvSpPr>
          <p:cNvPr id="3" name="Vertical Text Placeholder 2"/>
          <p:cNvSpPr>
            <a:spLocks noGrp="1"/>
          </p:cNvSpPr>
          <p:nvPr>
            <p:ph type="body" orient="vert" idx="1"/>
          </p:nvPr>
        </p:nvSpPr>
        <p:spPr bwMode="auto"/>
        <p:txBody>
          <a:bodyPr vert="eaVert"/>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US"/>
          </a:p>
        </p:txBody>
      </p:sp>
      <p:sp>
        <p:nvSpPr>
          <p:cNvPr id="4" name="Date Placeholder 3"/>
          <p:cNvSpPr>
            <a:spLocks noGrp="1"/>
          </p:cNvSpPr>
          <p:nvPr>
            <p:ph type="dt" sz="half" idx="10"/>
          </p:nvPr>
        </p:nvSpPr>
        <p:spPr bwMode="auto"/>
        <p:txBody>
          <a:bodyPr/>
          <a:lstStyle/>
          <a:p>
            <a:pPr>
              <a:defRPr/>
            </a:pPr>
            <a:fld id="{BCC18F51-09EC-435C-A3BA-64A766E099C0}" type="datetimeFigureOut">
              <a:rPr lang="en-US"/>
              <a:t/>
            </a:fld>
            <a:endParaRPr lang="en-US"/>
          </a:p>
        </p:txBody>
      </p:sp>
      <p:sp>
        <p:nvSpPr>
          <p:cNvPr id="5" name="Footer Placeholder 4"/>
          <p:cNvSpPr>
            <a:spLocks noGrp="1"/>
          </p:cNvSpPr>
          <p:nvPr>
            <p:ph type="ftr" sz="quarter" idx="11"/>
          </p:nvPr>
        </p:nvSpPr>
        <p:spPr bwMode="auto"/>
        <p:txBody>
          <a:bodyPr/>
          <a:lstStyle/>
          <a:p>
            <a:pPr>
              <a:defRPr/>
            </a:pPr>
            <a:endParaRPr lang="en-US"/>
          </a:p>
        </p:txBody>
      </p:sp>
      <p:sp>
        <p:nvSpPr>
          <p:cNvPr id="6" name="Slide Number Placeholder 5"/>
          <p:cNvSpPr>
            <a:spLocks noGrp="1"/>
          </p:cNvSpPr>
          <p:nvPr>
            <p:ph type="sldNum" sz="quarter" idx="12"/>
          </p:nvPr>
        </p:nvSpPr>
        <p:spPr bwMode="auto"/>
        <p:txBody>
          <a:bodyPr/>
          <a:lstStyle/>
          <a:p>
            <a:pPr>
              <a:defRPr/>
            </a:pPr>
            <a:fld id="{08395586-F03A-48D1-94DF-16B239DF4FB5}" type="slidenum">
              <a:rPr lang="en-US"/>
              <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vertTitleAndTx" userDrawn="1">
  <p:cSld name="Vertical Title and Text">
    <p:spTree>
      <p:nvGrpSpPr>
        <p:cNvPr id="1" name=""/>
        <p:cNvGrpSpPr/>
        <p:nvPr/>
      </p:nvGrpSpPr>
      <p:grpSpPr bwMode="auto">
        <a:xfrm>
          <a:off x="0" y="0"/>
          <a:ext cx="0" cy="0"/>
          <a:chOff x="0" y="0"/>
          <a:chExt cx="0" cy="0"/>
        </a:xfrm>
      </p:grpSpPr>
      <p:sp>
        <p:nvSpPr>
          <p:cNvPr id="2" name="Vertical Title 1"/>
          <p:cNvSpPr>
            <a:spLocks noGrp="1"/>
          </p:cNvSpPr>
          <p:nvPr>
            <p:ph type="title" orient="vert"/>
          </p:nvPr>
        </p:nvSpPr>
        <p:spPr bwMode="auto">
          <a:xfrm>
            <a:off x="8724900" y="365125"/>
            <a:ext cx="2628900" cy="5811838"/>
          </a:xfrm>
        </p:spPr>
        <p:txBody>
          <a:bodyPr vert="eaVert"/>
          <a:lstStyle/>
          <a:p>
            <a:pPr>
              <a:defRPr/>
            </a:pPr>
            <a:r>
              <a:rPr lang="en-US"/>
              <a:t>Click to edit Master title style</a:t>
            </a:r>
            <a:endParaRPr lang="en-US"/>
          </a:p>
        </p:txBody>
      </p:sp>
      <p:sp>
        <p:nvSpPr>
          <p:cNvPr id="3" name="Vertical Text Placeholder 2"/>
          <p:cNvSpPr>
            <a:spLocks noGrp="1"/>
          </p:cNvSpPr>
          <p:nvPr>
            <p:ph type="body" orient="vert" idx="1"/>
          </p:nvPr>
        </p:nvSpPr>
        <p:spPr bwMode="auto">
          <a:xfrm>
            <a:off x="838200" y="365125"/>
            <a:ext cx="7734300" cy="5811838"/>
          </a:xfrm>
        </p:spPr>
        <p:txBody>
          <a:bodyPr vert="eaVert"/>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US"/>
          </a:p>
        </p:txBody>
      </p:sp>
      <p:sp>
        <p:nvSpPr>
          <p:cNvPr id="4" name="Date Placeholder 3"/>
          <p:cNvSpPr>
            <a:spLocks noGrp="1"/>
          </p:cNvSpPr>
          <p:nvPr>
            <p:ph type="dt" sz="half" idx="10"/>
          </p:nvPr>
        </p:nvSpPr>
        <p:spPr bwMode="auto"/>
        <p:txBody>
          <a:bodyPr/>
          <a:lstStyle/>
          <a:p>
            <a:pPr>
              <a:defRPr/>
            </a:pPr>
            <a:fld id="{BCC18F51-09EC-435C-A3BA-64A766E099C0}" type="datetimeFigureOut">
              <a:rPr lang="en-US"/>
              <a:t/>
            </a:fld>
            <a:endParaRPr lang="en-US"/>
          </a:p>
        </p:txBody>
      </p:sp>
      <p:sp>
        <p:nvSpPr>
          <p:cNvPr id="5" name="Footer Placeholder 4"/>
          <p:cNvSpPr>
            <a:spLocks noGrp="1"/>
          </p:cNvSpPr>
          <p:nvPr>
            <p:ph type="ftr" sz="quarter" idx="11"/>
          </p:nvPr>
        </p:nvSpPr>
        <p:spPr bwMode="auto"/>
        <p:txBody>
          <a:bodyPr/>
          <a:lstStyle/>
          <a:p>
            <a:pPr>
              <a:defRPr/>
            </a:pPr>
            <a:endParaRPr lang="en-US"/>
          </a:p>
        </p:txBody>
      </p:sp>
      <p:sp>
        <p:nvSpPr>
          <p:cNvPr id="6" name="Slide Number Placeholder 5"/>
          <p:cNvSpPr>
            <a:spLocks noGrp="1"/>
          </p:cNvSpPr>
          <p:nvPr>
            <p:ph type="sldNum" sz="quarter" idx="12"/>
          </p:nvPr>
        </p:nvSpPr>
        <p:spPr bwMode="auto"/>
        <p:txBody>
          <a:bodyPr/>
          <a:lstStyle/>
          <a:p>
            <a:pPr>
              <a:defRPr/>
            </a:pPr>
            <a:fld id="{08395586-F03A-48D1-94DF-16B239DF4FB5}" type="slidenum">
              <a:rPr lang="en-US"/>
              <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obj" userDrawn="1">
  <p:cSld name="Title and Content">
    <p:spTree>
      <p:nvGrpSpPr>
        <p:cNvPr id="1" name=""/>
        <p:cNvGrpSpPr/>
        <p:nvPr/>
      </p:nvGrpSpPr>
      <p:grpSpPr bwMode="auto">
        <a:xfrm>
          <a:off x="0" y="0"/>
          <a:ext cx="0" cy="0"/>
          <a:chOff x="0" y="0"/>
          <a:chExt cx="0" cy="0"/>
        </a:xfrm>
      </p:grpSpPr>
      <p:sp>
        <p:nvSpPr>
          <p:cNvPr id="2" name="Title 1"/>
          <p:cNvSpPr>
            <a:spLocks noGrp="1"/>
          </p:cNvSpPr>
          <p:nvPr>
            <p:ph type="title"/>
          </p:nvPr>
        </p:nvSpPr>
        <p:spPr bwMode="auto"/>
        <p:txBody>
          <a:bodyPr/>
          <a:lstStyle/>
          <a:p>
            <a:pPr>
              <a:defRPr/>
            </a:pPr>
            <a:r>
              <a:rPr lang="en-US"/>
              <a:t>Click to edit Master title style</a:t>
            </a:r>
            <a:endParaRPr lang="en-US"/>
          </a:p>
        </p:txBody>
      </p:sp>
      <p:sp>
        <p:nvSpPr>
          <p:cNvPr id="3" name="Content Placeholder 2"/>
          <p:cNvSpPr>
            <a:spLocks noGrp="1"/>
          </p:cNvSpPr>
          <p:nvPr>
            <p:ph idx="1"/>
          </p:nvPr>
        </p:nvSpPr>
        <p:spPr bwMode="auto"/>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US"/>
          </a:p>
        </p:txBody>
      </p:sp>
      <p:sp>
        <p:nvSpPr>
          <p:cNvPr id="4" name="Date Placeholder 3"/>
          <p:cNvSpPr>
            <a:spLocks noGrp="1"/>
          </p:cNvSpPr>
          <p:nvPr>
            <p:ph type="dt" sz="half" idx="10"/>
          </p:nvPr>
        </p:nvSpPr>
        <p:spPr bwMode="auto"/>
        <p:txBody>
          <a:bodyPr/>
          <a:lstStyle/>
          <a:p>
            <a:pPr>
              <a:defRPr/>
            </a:pPr>
            <a:fld id="{BCC18F51-09EC-435C-A3BA-64A766E099C0}" type="datetimeFigureOut">
              <a:rPr lang="en-US"/>
              <a:t/>
            </a:fld>
            <a:endParaRPr lang="en-US"/>
          </a:p>
        </p:txBody>
      </p:sp>
      <p:sp>
        <p:nvSpPr>
          <p:cNvPr id="5" name="Footer Placeholder 4"/>
          <p:cNvSpPr>
            <a:spLocks noGrp="1"/>
          </p:cNvSpPr>
          <p:nvPr>
            <p:ph type="ftr" sz="quarter" idx="11"/>
          </p:nvPr>
        </p:nvSpPr>
        <p:spPr bwMode="auto"/>
        <p:txBody>
          <a:bodyPr/>
          <a:lstStyle/>
          <a:p>
            <a:pPr>
              <a:defRPr/>
            </a:pPr>
            <a:endParaRPr lang="en-US"/>
          </a:p>
        </p:txBody>
      </p:sp>
      <p:sp>
        <p:nvSpPr>
          <p:cNvPr id="6" name="Slide Number Placeholder 5"/>
          <p:cNvSpPr>
            <a:spLocks noGrp="1"/>
          </p:cNvSpPr>
          <p:nvPr>
            <p:ph type="sldNum" sz="quarter" idx="12"/>
          </p:nvPr>
        </p:nvSpPr>
        <p:spPr bwMode="auto"/>
        <p:txBody>
          <a:bodyPr/>
          <a:lstStyle/>
          <a:p>
            <a:pPr>
              <a:defRPr/>
            </a:pPr>
            <a:fld id="{08395586-F03A-48D1-94DF-16B239DF4FB5}" type="slidenum">
              <a:rPr lang="en-US"/>
              <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secHead" userDrawn="1">
  <p:cSld name="Section Header">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831850" y="1709738"/>
            <a:ext cx="10515600" cy="2852737"/>
          </a:xfrm>
        </p:spPr>
        <p:txBody>
          <a:bodyPr anchor="b"/>
          <a:lstStyle>
            <a:lvl1pPr>
              <a:defRPr sz="6000"/>
            </a:lvl1pPr>
          </a:lstStyle>
          <a:p>
            <a:pPr>
              <a:defRPr/>
            </a:pPr>
            <a:r>
              <a:rPr lang="en-US"/>
              <a:t>Click to edit Master title style</a:t>
            </a:r>
            <a:endParaRPr lang="en-US"/>
          </a:p>
        </p:txBody>
      </p:sp>
      <p:sp>
        <p:nvSpPr>
          <p:cNvPr id="3" name="Text Placeholder 2"/>
          <p:cNvSpPr>
            <a:spLocks noGrp="1"/>
          </p:cNvSpPr>
          <p:nvPr>
            <p:ph type="body" idx="1"/>
          </p:nvPr>
        </p:nvSpPr>
        <p:spPr bwMode="auto">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defRPr/>
            </a:pPr>
            <a:r>
              <a:rPr lang="en-US"/>
              <a:t>Click to edit Master text styles</a:t>
            </a:r>
            <a:endParaRPr/>
          </a:p>
        </p:txBody>
      </p:sp>
      <p:sp>
        <p:nvSpPr>
          <p:cNvPr id="4" name="Date Placeholder 3"/>
          <p:cNvSpPr>
            <a:spLocks noGrp="1"/>
          </p:cNvSpPr>
          <p:nvPr>
            <p:ph type="dt" sz="half" idx="10"/>
          </p:nvPr>
        </p:nvSpPr>
        <p:spPr bwMode="auto"/>
        <p:txBody>
          <a:bodyPr/>
          <a:lstStyle/>
          <a:p>
            <a:pPr>
              <a:defRPr/>
            </a:pPr>
            <a:fld id="{BCC18F51-09EC-435C-A3BA-64A766E099C0}" type="datetimeFigureOut">
              <a:rPr lang="en-US"/>
              <a:t/>
            </a:fld>
            <a:endParaRPr lang="en-US"/>
          </a:p>
        </p:txBody>
      </p:sp>
      <p:sp>
        <p:nvSpPr>
          <p:cNvPr id="5" name="Footer Placeholder 4"/>
          <p:cNvSpPr>
            <a:spLocks noGrp="1"/>
          </p:cNvSpPr>
          <p:nvPr>
            <p:ph type="ftr" sz="quarter" idx="11"/>
          </p:nvPr>
        </p:nvSpPr>
        <p:spPr bwMode="auto"/>
        <p:txBody>
          <a:bodyPr/>
          <a:lstStyle/>
          <a:p>
            <a:pPr>
              <a:defRPr/>
            </a:pPr>
            <a:endParaRPr lang="en-US"/>
          </a:p>
        </p:txBody>
      </p:sp>
      <p:sp>
        <p:nvSpPr>
          <p:cNvPr id="6" name="Slide Number Placeholder 5"/>
          <p:cNvSpPr>
            <a:spLocks noGrp="1"/>
          </p:cNvSpPr>
          <p:nvPr>
            <p:ph type="sldNum" sz="quarter" idx="12"/>
          </p:nvPr>
        </p:nvSpPr>
        <p:spPr bwMode="auto"/>
        <p:txBody>
          <a:bodyPr/>
          <a:lstStyle/>
          <a:p>
            <a:pPr>
              <a:defRPr/>
            </a:pPr>
            <a:fld id="{08395586-F03A-48D1-94DF-16B239DF4FB5}" type="slidenum">
              <a:rPr lang="en-US"/>
              <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twoObj" userDrawn="1">
  <p:cSld name="Two Content">
    <p:spTree>
      <p:nvGrpSpPr>
        <p:cNvPr id="1" name=""/>
        <p:cNvGrpSpPr/>
        <p:nvPr/>
      </p:nvGrpSpPr>
      <p:grpSpPr bwMode="auto">
        <a:xfrm>
          <a:off x="0" y="0"/>
          <a:ext cx="0" cy="0"/>
          <a:chOff x="0" y="0"/>
          <a:chExt cx="0" cy="0"/>
        </a:xfrm>
      </p:grpSpPr>
      <p:sp>
        <p:nvSpPr>
          <p:cNvPr id="2" name="Title 1"/>
          <p:cNvSpPr>
            <a:spLocks noGrp="1"/>
          </p:cNvSpPr>
          <p:nvPr>
            <p:ph type="title"/>
          </p:nvPr>
        </p:nvSpPr>
        <p:spPr bwMode="auto"/>
        <p:txBody>
          <a:bodyPr/>
          <a:lstStyle/>
          <a:p>
            <a:pPr>
              <a:defRPr/>
            </a:pPr>
            <a:r>
              <a:rPr lang="en-US"/>
              <a:t>Click to edit Master title style</a:t>
            </a:r>
            <a:endParaRPr lang="en-US"/>
          </a:p>
        </p:txBody>
      </p:sp>
      <p:sp>
        <p:nvSpPr>
          <p:cNvPr id="3" name="Content Placeholder 2"/>
          <p:cNvSpPr>
            <a:spLocks noGrp="1"/>
          </p:cNvSpPr>
          <p:nvPr>
            <p:ph sz="half" idx="1"/>
          </p:nvPr>
        </p:nvSpPr>
        <p:spPr bwMode="auto">
          <a:xfrm>
            <a:off x="838200" y="1825625"/>
            <a:ext cx="5181600" cy="4351338"/>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US"/>
          </a:p>
        </p:txBody>
      </p:sp>
      <p:sp>
        <p:nvSpPr>
          <p:cNvPr id="4" name="Content Placeholder 3"/>
          <p:cNvSpPr>
            <a:spLocks noGrp="1"/>
          </p:cNvSpPr>
          <p:nvPr>
            <p:ph sz="half" idx="2"/>
          </p:nvPr>
        </p:nvSpPr>
        <p:spPr bwMode="auto">
          <a:xfrm>
            <a:off x="6172200" y="1825625"/>
            <a:ext cx="5181600" cy="4351338"/>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US"/>
          </a:p>
        </p:txBody>
      </p:sp>
      <p:sp>
        <p:nvSpPr>
          <p:cNvPr id="5" name="Date Placeholder 4"/>
          <p:cNvSpPr>
            <a:spLocks noGrp="1"/>
          </p:cNvSpPr>
          <p:nvPr>
            <p:ph type="dt" sz="half" idx="10"/>
          </p:nvPr>
        </p:nvSpPr>
        <p:spPr bwMode="auto"/>
        <p:txBody>
          <a:bodyPr/>
          <a:lstStyle/>
          <a:p>
            <a:pPr>
              <a:defRPr/>
            </a:pPr>
            <a:fld id="{BCC18F51-09EC-435C-A3BA-64A766E099C0}" type="datetimeFigureOut">
              <a:rPr lang="en-US"/>
              <a:t/>
            </a:fld>
            <a:endParaRPr lang="en-US"/>
          </a:p>
        </p:txBody>
      </p:sp>
      <p:sp>
        <p:nvSpPr>
          <p:cNvPr id="6" name="Footer Placeholder 5"/>
          <p:cNvSpPr>
            <a:spLocks noGrp="1"/>
          </p:cNvSpPr>
          <p:nvPr>
            <p:ph type="ftr" sz="quarter" idx="11"/>
          </p:nvPr>
        </p:nvSpPr>
        <p:spPr bwMode="auto"/>
        <p:txBody>
          <a:bodyPr/>
          <a:lstStyle/>
          <a:p>
            <a:pPr>
              <a:defRPr/>
            </a:pPr>
            <a:endParaRPr lang="en-US"/>
          </a:p>
        </p:txBody>
      </p:sp>
      <p:sp>
        <p:nvSpPr>
          <p:cNvPr id="7" name="Slide Number Placeholder 6"/>
          <p:cNvSpPr>
            <a:spLocks noGrp="1"/>
          </p:cNvSpPr>
          <p:nvPr>
            <p:ph type="sldNum" sz="quarter" idx="12"/>
          </p:nvPr>
        </p:nvSpPr>
        <p:spPr bwMode="auto"/>
        <p:txBody>
          <a:bodyPr/>
          <a:lstStyle/>
          <a:p>
            <a:pPr>
              <a:defRPr/>
            </a:pPr>
            <a:fld id="{08395586-F03A-48D1-94DF-16B239DF4FB5}" type="slidenum">
              <a:rPr lang="en-US"/>
              <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twoTxTwoObj" userDrawn="1">
  <p:cSld name="Comparison">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839788" y="365125"/>
            <a:ext cx="10515600" cy="1325563"/>
          </a:xfrm>
        </p:spPr>
        <p:txBody>
          <a:bodyPr/>
          <a:lstStyle/>
          <a:p>
            <a:pPr>
              <a:defRPr/>
            </a:pPr>
            <a:r>
              <a:rPr lang="en-US"/>
              <a:t>Click to edit Master title style</a:t>
            </a:r>
            <a:endParaRPr lang="en-US"/>
          </a:p>
        </p:txBody>
      </p:sp>
      <p:sp>
        <p:nvSpPr>
          <p:cNvPr id="3" name="Text Placeholder 2"/>
          <p:cNvSpPr>
            <a:spLocks noGrp="1"/>
          </p:cNvSpPr>
          <p:nvPr>
            <p:ph type="body" idx="1"/>
          </p:nvPr>
        </p:nvSpPr>
        <p:spPr bwMode="auto">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defRPr/>
            </a:pPr>
            <a:r>
              <a:rPr lang="en-US"/>
              <a:t>Click to edit Master text styles</a:t>
            </a:r>
            <a:endParaRPr/>
          </a:p>
        </p:txBody>
      </p:sp>
      <p:sp>
        <p:nvSpPr>
          <p:cNvPr id="4" name="Content Placeholder 3"/>
          <p:cNvSpPr>
            <a:spLocks noGrp="1"/>
          </p:cNvSpPr>
          <p:nvPr>
            <p:ph sz="half" idx="2"/>
          </p:nvPr>
        </p:nvSpPr>
        <p:spPr bwMode="auto">
          <a:xfrm>
            <a:off x="839788" y="2505074"/>
            <a:ext cx="5157787" cy="3684588"/>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US"/>
          </a:p>
        </p:txBody>
      </p:sp>
      <p:sp>
        <p:nvSpPr>
          <p:cNvPr id="5" name="Text Placeholder 4"/>
          <p:cNvSpPr>
            <a:spLocks noGrp="1"/>
          </p:cNvSpPr>
          <p:nvPr>
            <p:ph type="body" sz="quarter" idx="3"/>
          </p:nvPr>
        </p:nvSpPr>
        <p:spPr bwMode="auto">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defRPr/>
            </a:pPr>
            <a:r>
              <a:rPr lang="en-US"/>
              <a:t>Click to edit Master text styles</a:t>
            </a:r>
            <a:endParaRPr/>
          </a:p>
        </p:txBody>
      </p:sp>
      <p:sp>
        <p:nvSpPr>
          <p:cNvPr id="6" name="Content Placeholder 5"/>
          <p:cNvSpPr>
            <a:spLocks noGrp="1"/>
          </p:cNvSpPr>
          <p:nvPr>
            <p:ph sz="quarter" idx="4"/>
          </p:nvPr>
        </p:nvSpPr>
        <p:spPr bwMode="auto">
          <a:xfrm>
            <a:off x="6172200" y="2505074"/>
            <a:ext cx="5183188" cy="3684588"/>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US"/>
          </a:p>
        </p:txBody>
      </p:sp>
      <p:sp>
        <p:nvSpPr>
          <p:cNvPr id="7" name="Date Placeholder 6"/>
          <p:cNvSpPr>
            <a:spLocks noGrp="1"/>
          </p:cNvSpPr>
          <p:nvPr>
            <p:ph type="dt" sz="half" idx="10"/>
          </p:nvPr>
        </p:nvSpPr>
        <p:spPr bwMode="auto"/>
        <p:txBody>
          <a:bodyPr/>
          <a:lstStyle/>
          <a:p>
            <a:pPr>
              <a:defRPr/>
            </a:pPr>
            <a:fld id="{BCC18F51-09EC-435C-A3BA-64A766E099C0}" type="datetimeFigureOut">
              <a:rPr lang="en-US"/>
              <a:t/>
            </a:fld>
            <a:endParaRPr lang="en-US"/>
          </a:p>
        </p:txBody>
      </p:sp>
      <p:sp>
        <p:nvSpPr>
          <p:cNvPr id="8" name="Footer Placeholder 7"/>
          <p:cNvSpPr>
            <a:spLocks noGrp="1"/>
          </p:cNvSpPr>
          <p:nvPr>
            <p:ph type="ftr" sz="quarter" idx="11"/>
          </p:nvPr>
        </p:nvSpPr>
        <p:spPr bwMode="auto"/>
        <p:txBody>
          <a:bodyPr/>
          <a:lstStyle/>
          <a:p>
            <a:pPr>
              <a:defRPr/>
            </a:pPr>
            <a:endParaRPr lang="en-US"/>
          </a:p>
        </p:txBody>
      </p:sp>
      <p:sp>
        <p:nvSpPr>
          <p:cNvPr id="9" name="Slide Number Placeholder 8"/>
          <p:cNvSpPr>
            <a:spLocks noGrp="1"/>
          </p:cNvSpPr>
          <p:nvPr>
            <p:ph type="sldNum" sz="quarter" idx="12"/>
          </p:nvPr>
        </p:nvSpPr>
        <p:spPr bwMode="auto"/>
        <p:txBody>
          <a:bodyPr/>
          <a:lstStyle/>
          <a:p>
            <a:pPr>
              <a:defRPr/>
            </a:pPr>
            <a:fld id="{08395586-F03A-48D1-94DF-16B239DF4FB5}" type="slidenum">
              <a:rPr lang="en-US"/>
              <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titleOnly" userDrawn="1">
  <p:cSld name="Title Only">
    <p:spTree>
      <p:nvGrpSpPr>
        <p:cNvPr id="1" name=""/>
        <p:cNvGrpSpPr/>
        <p:nvPr/>
      </p:nvGrpSpPr>
      <p:grpSpPr bwMode="auto">
        <a:xfrm>
          <a:off x="0" y="0"/>
          <a:ext cx="0" cy="0"/>
          <a:chOff x="0" y="0"/>
          <a:chExt cx="0" cy="0"/>
        </a:xfrm>
      </p:grpSpPr>
      <p:sp>
        <p:nvSpPr>
          <p:cNvPr id="2" name="Title 1"/>
          <p:cNvSpPr>
            <a:spLocks noGrp="1"/>
          </p:cNvSpPr>
          <p:nvPr>
            <p:ph type="title"/>
          </p:nvPr>
        </p:nvSpPr>
        <p:spPr bwMode="auto"/>
        <p:txBody>
          <a:bodyPr/>
          <a:lstStyle/>
          <a:p>
            <a:pPr>
              <a:defRPr/>
            </a:pPr>
            <a:r>
              <a:rPr lang="en-US"/>
              <a:t>Click to edit Master title style</a:t>
            </a:r>
            <a:endParaRPr lang="en-US"/>
          </a:p>
        </p:txBody>
      </p:sp>
      <p:sp>
        <p:nvSpPr>
          <p:cNvPr id="3" name="Date Placeholder 2"/>
          <p:cNvSpPr>
            <a:spLocks noGrp="1"/>
          </p:cNvSpPr>
          <p:nvPr>
            <p:ph type="dt" sz="half" idx="10"/>
          </p:nvPr>
        </p:nvSpPr>
        <p:spPr bwMode="auto"/>
        <p:txBody>
          <a:bodyPr/>
          <a:lstStyle/>
          <a:p>
            <a:pPr>
              <a:defRPr/>
            </a:pPr>
            <a:fld id="{BCC18F51-09EC-435C-A3BA-64A766E099C0}" type="datetimeFigureOut">
              <a:rPr lang="en-US"/>
              <a:t/>
            </a:fld>
            <a:endParaRPr lang="en-US"/>
          </a:p>
        </p:txBody>
      </p:sp>
      <p:sp>
        <p:nvSpPr>
          <p:cNvPr id="4" name="Footer Placeholder 3"/>
          <p:cNvSpPr>
            <a:spLocks noGrp="1"/>
          </p:cNvSpPr>
          <p:nvPr>
            <p:ph type="ftr" sz="quarter" idx="11"/>
          </p:nvPr>
        </p:nvSpPr>
        <p:spPr bwMode="auto"/>
        <p:txBody>
          <a:bodyPr/>
          <a:lstStyle/>
          <a:p>
            <a:pPr>
              <a:defRPr/>
            </a:pPr>
            <a:endParaRPr lang="en-US"/>
          </a:p>
        </p:txBody>
      </p:sp>
      <p:sp>
        <p:nvSpPr>
          <p:cNvPr id="5" name="Slide Number Placeholder 4"/>
          <p:cNvSpPr>
            <a:spLocks noGrp="1"/>
          </p:cNvSpPr>
          <p:nvPr>
            <p:ph type="sldNum" sz="quarter" idx="12"/>
          </p:nvPr>
        </p:nvSpPr>
        <p:spPr bwMode="auto"/>
        <p:txBody>
          <a:bodyPr/>
          <a:lstStyle/>
          <a:p>
            <a:pPr>
              <a:defRPr/>
            </a:pPr>
            <a:fld id="{08395586-F03A-48D1-94DF-16B239DF4FB5}" type="slidenum">
              <a:rPr lang="en-US"/>
              <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blank" userDrawn="1">
  <p:cSld name="Blank">
    <p:spTree>
      <p:nvGrpSpPr>
        <p:cNvPr id="1" name=""/>
        <p:cNvGrpSpPr/>
        <p:nvPr/>
      </p:nvGrpSpPr>
      <p:grpSpPr bwMode="auto">
        <a:xfrm>
          <a:off x="0" y="0"/>
          <a:ext cx="0" cy="0"/>
          <a:chOff x="0" y="0"/>
          <a:chExt cx="0" cy="0"/>
        </a:xfrm>
      </p:grpSpPr>
      <p:sp>
        <p:nvSpPr>
          <p:cNvPr id="2" name="Date Placeholder 1"/>
          <p:cNvSpPr>
            <a:spLocks noGrp="1"/>
          </p:cNvSpPr>
          <p:nvPr>
            <p:ph type="dt" sz="half" idx="10"/>
          </p:nvPr>
        </p:nvSpPr>
        <p:spPr bwMode="auto"/>
        <p:txBody>
          <a:bodyPr/>
          <a:lstStyle/>
          <a:p>
            <a:pPr>
              <a:defRPr/>
            </a:pPr>
            <a:fld id="{BCC18F51-09EC-435C-A3BA-64A766E099C0}" type="datetimeFigureOut">
              <a:rPr lang="en-US"/>
              <a:t/>
            </a:fld>
            <a:endParaRPr lang="en-US"/>
          </a:p>
        </p:txBody>
      </p:sp>
      <p:sp>
        <p:nvSpPr>
          <p:cNvPr id="3" name="Footer Placeholder 2"/>
          <p:cNvSpPr>
            <a:spLocks noGrp="1"/>
          </p:cNvSpPr>
          <p:nvPr>
            <p:ph type="ftr" sz="quarter" idx="11"/>
          </p:nvPr>
        </p:nvSpPr>
        <p:spPr bwMode="auto"/>
        <p:txBody>
          <a:bodyPr/>
          <a:lstStyle/>
          <a:p>
            <a:pPr>
              <a:defRPr/>
            </a:pPr>
            <a:endParaRPr lang="en-US"/>
          </a:p>
        </p:txBody>
      </p:sp>
      <p:sp>
        <p:nvSpPr>
          <p:cNvPr id="4" name="Slide Number Placeholder 3"/>
          <p:cNvSpPr>
            <a:spLocks noGrp="1"/>
          </p:cNvSpPr>
          <p:nvPr>
            <p:ph type="sldNum" sz="quarter" idx="12"/>
          </p:nvPr>
        </p:nvSpPr>
        <p:spPr bwMode="auto"/>
        <p:txBody>
          <a:bodyPr/>
          <a:lstStyle/>
          <a:p>
            <a:pPr>
              <a:defRPr/>
            </a:pPr>
            <a:fld id="{08395586-F03A-48D1-94DF-16B239DF4FB5}" type="slidenum">
              <a:rPr lang="en-US"/>
              <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objTx" userDrawn="1">
  <p:cSld name="Content with Caption">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839788" y="457200"/>
            <a:ext cx="3932237" cy="1600200"/>
          </a:xfrm>
        </p:spPr>
        <p:txBody>
          <a:bodyPr anchor="b"/>
          <a:lstStyle>
            <a:lvl1pPr>
              <a:defRPr sz="3200"/>
            </a:lvl1pPr>
          </a:lstStyle>
          <a:p>
            <a:pPr>
              <a:defRPr/>
            </a:pPr>
            <a:r>
              <a:rPr lang="en-US"/>
              <a:t>Click to edit Master title style</a:t>
            </a:r>
            <a:endParaRPr lang="en-US"/>
          </a:p>
        </p:txBody>
      </p:sp>
      <p:sp>
        <p:nvSpPr>
          <p:cNvPr id="3" name="Content Placeholder 2"/>
          <p:cNvSpPr>
            <a:spLocks noGrp="1"/>
          </p:cNvSpPr>
          <p:nvPr>
            <p:ph idx="1"/>
          </p:nvPr>
        </p:nvSpPr>
        <p:spPr bwMode="auto">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US"/>
          </a:p>
        </p:txBody>
      </p:sp>
      <p:sp>
        <p:nvSpPr>
          <p:cNvPr id="4" name="Text Placeholder 3"/>
          <p:cNvSpPr>
            <a:spLocks noGrp="1"/>
          </p:cNvSpPr>
          <p:nvPr>
            <p:ph type="body" sz="half" idx="2"/>
          </p:nvPr>
        </p:nvSpPr>
        <p:spPr bwMode="auto">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defRPr/>
            </a:pPr>
            <a:r>
              <a:rPr lang="en-US"/>
              <a:t>Click to edit Master text styles</a:t>
            </a:r>
            <a:endParaRPr/>
          </a:p>
        </p:txBody>
      </p:sp>
      <p:sp>
        <p:nvSpPr>
          <p:cNvPr id="5" name="Date Placeholder 4"/>
          <p:cNvSpPr>
            <a:spLocks noGrp="1"/>
          </p:cNvSpPr>
          <p:nvPr>
            <p:ph type="dt" sz="half" idx="10"/>
          </p:nvPr>
        </p:nvSpPr>
        <p:spPr bwMode="auto"/>
        <p:txBody>
          <a:bodyPr/>
          <a:lstStyle/>
          <a:p>
            <a:pPr>
              <a:defRPr/>
            </a:pPr>
            <a:fld id="{BCC18F51-09EC-435C-A3BA-64A766E099C0}" type="datetimeFigureOut">
              <a:rPr lang="en-US"/>
              <a:t/>
            </a:fld>
            <a:endParaRPr lang="en-US"/>
          </a:p>
        </p:txBody>
      </p:sp>
      <p:sp>
        <p:nvSpPr>
          <p:cNvPr id="6" name="Footer Placeholder 5"/>
          <p:cNvSpPr>
            <a:spLocks noGrp="1"/>
          </p:cNvSpPr>
          <p:nvPr>
            <p:ph type="ftr" sz="quarter" idx="11"/>
          </p:nvPr>
        </p:nvSpPr>
        <p:spPr bwMode="auto"/>
        <p:txBody>
          <a:bodyPr/>
          <a:lstStyle/>
          <a:p>
            <a:pPr>
              <a:defRPr/>
            </a:pPr>
            <a:endParaRPr lang="en-US"/>
          </a:p>
        </p:txBody>
      </p:sp>
      <p:sp>
        <p:nvSpPr>
          <p:cNvPr id="7" name="Slide Number Placeholder 6"/>
          <p:cNvSpPr>
            <a:spLocks noGrp="1"/>
          </p:cNvSpPr>
          <p:nvPr>
            <p:ph type="sldNum" sz="quarter" idx="12"/>
          </p:nvPr>
        </p:nvSpPr>
        <p:spPr bwMode="auto"/>
        <p:txBody>
          <a:bodyPr/>
          <a:lstStyle/>
          <a:p>
            <a:pPr>
              <a:defRPr/>
            </a:pPr>
            <a:fld id="{08395586-F03A-48D1-94DF-16B239DF4FB5}" type="slidenum">
              <a:rPr lang="en-US"/>
              <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picTx" userDrawn="1">
  <p:cSld name="Picture with Caption">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839788" y="457200"/>
            <a:ext cx="3932237" cy="1600200"/>
          </a:xfrm>
        </p:spPr>
        <p:txBody>
          <a:bodyPr anchor="b"/>
          <a:lstStyle>
            <a:lvl1pPr>
              <a:defRPr sz="3200"/>
            </a:lvl1pPr>
          </a:lstStyle>
          <a:p>
            <a:pPr>
              <a:defRPr/>
            </a:pPr>
            <a:r>
              <a:rPr lang="en-US"/>
              <a:t>Click to edit Master title style</a:t>
            </a:r>
            <a:endParaRPr lang="en-US"/>
          </a:p>
        </p:txBody>
      </p:sp>
      <p:sp>
        <p:nvSpPr>
          <p:cNvPr id="3" name="Picture Placeholder 2"/>
          <p:cNvSpPr>
            <a:spLocks noChangeAspect="1" noGrp="1"/>
          </p:cNvSpPr>
          <p:nvPr>
            <p:ph type="pic" idx="1"/>
          </p:nvPr>
        </p:nvSpPr>
        <p:spPr bwMode="auto">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a:defRPr/>
            </a:pPr>
            <a:r>
              <a:rPr lang="en-US"/>
              <a:t>Click icon to add picture</a:t>
            </a:r>
            <a:endParaRPr lang="en-US"/>
          </a:p>
        </p:txBody>
      </p:sp>
      <p:sp>
        <p:nvSpPr>
          <p:cNvPr id="4" name="Text Placeholder 3"/>
          <p:cNvSpPr>
            <a:spLocks noGrp="1"/>
          </p:cNvSpPr>
          <p:nvPr>
            <p:ph type="body" sz="half" idx="2"/>
          </p:nvPr>
        </p:nvSpPr>
        <p:spPr bwMode="auto">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defRPr/>
            </a:pPr>
            <a:r>
              <a:rPr lang="en-US"/>
              <a:t>Click to edit Master text styles</a:t>
            </a:r>
            <a:endParaRPr/>
          </a:p>
        </p:txBody>
      </p:sp>
      <p:sp>
        <p:nvSpPr>
          <p:cNvPr id="5" name="Date Placeholder 4"/>
          <p:cNvSpPr>
            <a:spLocks noGrp="1"/>
          </p:cNvSpPr>
          <p:nvPr>
            <p:ph type="dt" sz="half" idx="10"/>
          </p:nvPr>
        </p:nvSpPr>
        <p:spPr bwMode="auto"/>
        <p:txBody>
          <a:bodyPr/>
          <a:lstStyle/>
          <a:p>
            <a:pPr>
              <a:defRPr/>
            </a:pPr>
            <a:fld id="{BCC18F51-09EC-435C-A3BA-64A766E099C0}" type="datetimeFigureOut">
              <a:rPr lang="en-US"/>
              <a:t/>
            </a:fld>
            <a:endParaRPr lang="en-US"/>
          </a:p>
        </p:txBody>
      </p:sp>
      <p:sp>
        <p:nvSpPr>
          <p:cNvPr id="6" name="Footer Placeholder 5"/>
          <p:cNvSpPr>
            <a:spLocks noGrp="1"/>
          </p:cNvSpPr>
          <p:nvPr>
            <p:ph type="ftr" sz="quarter" idx="11"/>
          </p:nvPr>
        </p:nvSpPr>
        <p:spPr bwMode="auto"/>
        <p:txBody>
          <a:bodyPr/>
          <a:lstStyle/>
          <a:p>
            <a:pPr>
              <a:defRPr/>
            </a:pPr>
            <a:endParaRPr lang="en-US"/>
          </a:p>
        </p:txBody>
      </p:sp>
      <p:sp>
        <p:nvSpPr>
          <p:cNvPr id="7" name="Slide Number Placeholder 6"/>
          <p:cNvSpPr>
            <a:spLocks noGrp="1"/>
          </p:cNvSpPr>
          <p:nvPr>
            <p:ph type="sldNum" sz="quarter" idx="12"/>
          </p:nvPr>
        </p:nvSpPr>
        <p:spPr bwMode="auto"/>
        <p:txBody>
          <a:bodyPr/>
          <a:lstStyle/>
          <a:p>
            <a:pPr>
              <a:defRPr/>
            </a:pPr>
            <a:fld id="{08395586-F03A-48D1-94DF-16B239DF4FB5}" type="slidenum">
              <a:rPr lang="en-US"/>
              <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reserve="0">
  <p:cSld name="">
    <p:bg>
      <p:bgRef idx="1001">
        <a:schemeClr val="bg1"/>
      </p:bgRef>
    </p:bg>
    <p:spTree>
      <p:nvGrpSpPr>
        <p:cNvPr id="1" name=""/>
        <p:cNvGrpSpPr/>
        <p:nvPr/>
      </p:nvGrpSpPr>
      <p:grpSpPr bwMode="auto">
        <a:xfrm>
          <a:off x="0" y="0"/>
          <a:ext cx="0" cy="0"/>
          <a:chOff x="0" y="0"/>
          <a:chExt cx="0" cy="0"/>
        </a:xfrm>
      </p:grpSpPr>
      <p:sp>
        <p:nvSpPr>
          <p:cNvPr id="2" name="Title Placeholder 1"/>
          <p:cNvSpPr>
            <a:spLocks noGrp="1"/>
          </p:cNvSpPr>
          <p:nvPr>
            <p:ph type="title"/>
          </p:nvPr>
        </p:nvSpPr>
        <p:spPr bwMode="auto">
          <a:xfrm>
            <a:off x="838200" y="365125"/>
            <a:ext cx="10515600" cy="1325563"/>
          </a:xfrm>
          <a:prstGeom prst="rect">
            <a:avLst/>
          </a:prstGeom>
        </p:spPr>
        <p:txBody>
          <a:bodyPr vert="horz" lIns="91440" tIns="45720" rIns="91440" bIns="45720" rtlCol="0" anchor="ctr">
            <a:normAutofit/>
          </a:bodyPr>
          <a:lstStyle/>
          <a:p>
            <a:pPr>
              <a:defRPr/>
            </a:pPr>
            <a:r>
              <a:rPr lang="en-US"/>
              <a:t>Click to edit Master title style</a:t>
            </a:r>
            <a:endParaRPr lang="en-US"/>
          </a:p>
        </p:txBody>
      </p:sp>
      <p:sp>
        <p:nvSpPr>
          <p:cNvPr id="3" name="Text Placeholder 2"/>
          <p:cNvSpPr>
            <a:spLocks noGrp="1"/>
          </p:cNvSpPr>
          <p:nvPr>
            <p:ph type="body" idx="1"/>
          </p:nvPr>
        </p:nvSpPr>
        <p:spPr bwMode="auto">
          <a:xfrm>
            <a:off x="838200" y="1825625"/>
            <a:ext cx="10515600" cy="4351338"/>
          </a:xfrm>
          <a:prstGeom prst="rect">
            <a:avLst/>
          </a:prstGeom>
        </p:spPr>
        <p:txBody>
          <a:bodyPr vert="horz" lIns="91440" tIns="45720" rIns="91440" bIns="45720" rtlCol="0">
            <a:normAutofit/>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US"/>
          </a:p>
        </p:txBody>
      </p:sp>
      <p:sp>
        <p:nvSpPr>
          <p:cNvPr id="4" name="Date Placeholder 3"/>
          <p:cNvSpPr>
            <a:spLocks noGrp="1"/>
          </p:cNvSpPr>
          <p:nvPr>
            <p:ph type="dt" sz="half" idx="2"/>
          </p:nvPr>
        </p:nvSpPr>
        <p:spPr bwMode="auto">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BCC18F51-09EC-435C-A3BA-64A766E099C0}" type="datetimeFigureOut">
              <a:rPr lang="en-US"/>
              <a:t/>
            </a:fld>
            <a:endParaRPr lang="en-US"/>
          </a:p>
        </p:txBody>
      </p:sp>
      <p:sp>
        <p:nvSpPr>
          <p:cNvPr id="5" name="Footer Placeholder 4"/>
          <p:cNvSpPr>
            <a:spLocks noGrp="1"/>
          </p:cNvSpPr>
          <p:nvPr>
            <p:ph type="ftr" sz="quarter" idx="3"/>
          </p:nvPr>
        </p:nvSpPr>
        <p:spPr bwMode="auto">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bwMode="auto">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08395586-F03A-48D1-94DF-16B239DF4FB5}" type="slidenum">
              <a:rPr lang="en-US"/>
              <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a:lnSpc>
          <a:spcPct val="90000"/>
        </a:lnSpc>
        <a:spcBef>
          <a:spcPts val="0"/>
        </a:spcBef>
        <a:buNone/>
        <a:defRPr sz="4400">
          <a:solidFill>
            <a:schemeClr val="tx1"/>
          </a:solidFill>
          <a:latin typeface="+mj-lt"/>
          <a:ea typeface="+mj-ea"/>
          <a:cs typeface="+mj-cs"/>
        </a:defRPr>
      </a:lvl1pPr>
    </p:titleStyle>
    <p:body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p:bodyStyle>
    <p:otherStyle>
      <a:defPPr>
        <a:defRPr lang="en-US"/>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0.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6.png"/><Relationship Id="rId4" Type="http://schemas.openxmlformats.org/officeDocument/2006/relationships/image" Target="../media/image17.png"/></Relationships>
</file>

<file path=ppt/slides/_rels/slide11.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8.jpg"/><Relationship Id="rId4" Type="http://schemas.openxmlformats.org/officeDocument/2006/relationships/image" Target="../media/image19.png"/></Relationships>
</file>

<file path=ppt/slides/_rels/slide12.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20.png"/><Relationship Id="rId4" Type="http://schemas.openxmlformats.org/officeDocument/2006/relationships/image" Target="../media/image21.png"/></Relationships>
</file>

<file path=ppt/slides/_rels/slide13.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22.png"/><Relationship Id="rId4" Type="http://schemas.openxmlformats.org/officeDocument/2006/relationships/image" Target="../media/image23.png"/></Relationships>
</file>

<file path=ppt/slides/_rels/slide14.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 Id="rId3" Type="http://schemas.openxmlformats.org/officeDocument/2006/relationships/image" Target="../media/image25.png"/></Relationships>
</file>

<file path=ppt/slides/_rels/slide16.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png"/><Relationship Id="rId3" Type="http://schemas.openxmlformats.org/officeDocument/2006/relationships/image" Target="../media/image27.png"/><Relationship Id="rId4" Type="http://schemas.openxmlformats.org/officeDocument/2006/relationships/image" Target="../media/image28.png"/></Relationships>
</file>

<file path=ppt/slides/_rels/slide18.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png"/><Relationship Id="rId3" Type="http://schemas.openxmlformats.org/officeDocument/2006/relationships/image" Target="../media/image6.jpg"/></Relationships>
</file>

<file path=ppt/slides/_rels/slide22.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png"/><Relationship Id="rId3" Type="http://schemas.openxmlformats.org/officeDocument/2006/relationships/image" Target="../media/image7.png"/></Relationships>
</file>

<file path=ppt/slides/_rels/slide23.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jpg"/><Relationship Id="rId3" Type="http://schemas.openxmlformats.org/officeDocument/2006/relationships/image" Target="../media/image31.jpg"/></Relationships>
</file>

<file path=ppt/slides/_rels/slide3.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image" Target="../media/image3.png"/></Relationships>
</file>

<file path=ppt/slides/_rels/slide4.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 Id="rId3" Type="http://schemas.openxmlformats.org/officeDocument/2006/relationships/image" Target="../media/image5.png"/></Relationships>
</file>

<file path=ppt/slides/_rels/slide5.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6.jpg"/><Relationship Id="rId4" Type="http://schemas.openxmlformats.org/officeDocument/2006/relationships/image" Target="../media/image7.png"/></Relationships>
</file>

<file path=ppt/slides/_rels/slide6.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8.png"/><Relationship Id="rId4" Type="http://schemas.openxmlformats.org/officeDocument/2006/relationships/image" Target="../media/image9.png"/></Relationships>
</file>

<file path=ppt/slides/_rels/slide7.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0.png"/><Relationship Id="rId4" Type="http://schemas.openxmlformats.org/officeDocument/2006/relationships/image" Target="../media/image11.png"/></Relationships>
</file>

<file path=ppt/slides/_rels/slide8.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2.png"/><Relationship Id="rId4" Type="http://schemas.openxmlformats.org/officeDocument/2006/relationships/image" Target="../media/image13.png"/></Relationships>
</file>

<file path=ppt/slides/_rels/slide9.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4.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2" name="Title 1"/>
          <p:cNvSpPr>
            <a:spLocks noGrp="1"/>
          </p:cNvSpPr>
          <p:nvPr>
            <p:ph type="ctrTitle"/>
          </p:nvPr>
        </p:nvSpPr>
        <p:spPr bwMode="auto">
          <a:xfrm flipH="0" flipV="0">
            <a:off x="324533" y="4254310"/>
            <a:ext cx="11494576" cy="1315392"/>
          </a:xfrm>
        </p:spPr>
        <p:txBody>
          <a:bodyPr vertOverflow="overflow" horzOverflow="overflow" vert="horz" wrap="square" lIns="91440" tIns="45720" rIns="91440" bIns="45720" numCol="1" spcCol="0" rtlCol="0" fromWordArt="0" anchor="t" anchorCtr="0" forceAA="0" upright="0" compatLnSpc="0">
            <a:normAutofit/>
          </a:bodyPr>
          <a:lstStyle/>
          <a:p>
            <a:pPr>
              <a:defRPr/>
            </a:pPr>
            <a:r>
              <a:rPr sz="4000" b="1" i="0" u="none">
                <a:solidFill>
                  <a:schemeClr val="accent5">
                    <a:lumMod val="75000"/>
                  </a:schemeClr>
                </a:solidFill>
                <a:latin typeface="Arial"/>
                <a:ea typeface="Arial"/>
                <a:cs typeface="Arial"/>
              </a:rPr>
              <a:t>Bilan sur le thème </a:t>
            </a:r>
            <a:br>
              <a:rPr sz="4000" b="1" i="0" u="none">
                <a:solidFill>
                  <a:schemeClr val="accent5">
                    <a:lumMod val="75000"/>
                  </a:schemeClr>
                </a:solidFill>
                <a:latin typeface="Arial"/>
                <a:ea typeface="Arial"/>
                <a:cs typeface="Arial"/>
              </a:rPr>
            </a:br>
            <a:r>
              <a:rPr sz="4000" b="1" i="0" u="none">
                <a:solidFill>
                  <a:schemeClr val="accent5">
                    <a:lumMod val="75000"/>
                  </a:schemeClr>
                </a:solidFill>
                <a:latin typeface="Arial"/>
                <a:ea typeface="Arial"/>
                <a:cs typeface="Arial"/>
              </a:rPr>
              <a:t>"Champ Magnétique et Activité Stellaire"</a:t>
            </a:r>
            <a:endParaRPr sz="4000" b="1">
              <a:solidFill>
                <a:schemeClr val="accent5">
                  <a:lumMod val="75000"/>
                </a:schemeClr>
              </a:solidFill>
              <a:latin typeface="Arial"/>
              <a:cs typeface="Arial"/>
            </a:endParaRPr>
          </a:p>
        </p:txBody>
      </p:sp>
      <p:sp>
        <p:nvSpPr>
          <p:cNvPr id="544661415" name="Title 1"/>
          <p:cNvSpPr>
            <a:spLocks noGrp="1"/>
          </p:cNvSpPr>
          <p:nvPr/>
        </p:nvSpPr>
        <p:spPr bwMode="auto">
          <a:xfrm flipH="0" flipV="0">
            <a:off x="324533" y="5795718"/>
            <a:ext cx="11494576" cy="775532"/>
          </a:xfrm>
        </p:spPr>
        <p:txBody>
          <a:bodyPr vertOverflow="overflow" horzOverflow="overflow" vert="horz" wrap="square" lIns="91440" tIns="45720" rIns="91440" bIns="45720" numCol="1" spcCol="0" rtlCol="0" fromWordArt="0" anchor="t" anchorCtr="0" forceAA="0" upright="0" compatLnSpc="0">
            <a:normAutofit/>
          </a:bodyPr>
          <a:lstStyle>
            <a:lvl1pPr algn="ctr" defTabSz="914400">
              <a:lnSpc>
                <a:spcPct val="90000"/>
              </a:lnSpc>
              <a:spcBef>
                <a:spcPts val="0"/>
              </a:spcBef>
              <a:buNone/>
              <a:defRPr sz="6000">
                <a:solidFill>
                  <a:schemeClr val="tx1"/>
                </a:solidFill>
                <a:latin typeface="+mj-lt"/>
                <a:ea typeface="+mj-ea"/>
                <a:cs typeface="+mj-cs"/>
              </a:defRPr>
            </a:lvl1pPr>
          </a:lstStyle>
          <a:p>
            <a:pPr>
              <a:defRPr/>
            </a:pPr>
            <a:r>
              <a:rPr sz="2600" b="1" i="0" u="none">
                <a:solidFill>
                  <a:srgbClr val="00B0F0"/>
                </a:solidFill>
                <a:latin typeface="Arial"/>
                <a:ea typeface="Arial"/>
                <a:cs typeface="Arial"/>
              </a:rPr>
              <a:t>J-C. Bouret, S. Deheuvels, A. Lèbre, N. Meunier, J. Morin, S. Sulis</a:t>
            </a:r>
            <a:endParaRPr sz="2600" b="1">
              <a:solidFill>
                <a:srgbClr val="00B0F0"/>
              </a:solidFill>
              <a:latin typeface="Arial"/>
              <a:cs typeface="Arial"/>
            </a:endParaRPr>
          </a:p>
        </p:txBody>
      </p:sp>
      <p:pic>
        <p:nvPicPr>
          <p:cNvPr id="1463939604" name=""/>
          <p:cNvPicPr>
            <a:picLocks noChangeAspect="1"/>
          </p:cNvPicPr>
          <p:nvPr/>
        </p:nvPicPr>
        <p:blipFill>
          <a:blip r:embed="rId2"/>
          <a:stretch/>
        </p:blipFill>
        <p:spPr bwMode="auto">
          <a:xfrm flipH="0" flipV="0">
            <a:off x="-6214" y="9842"/>
            <a:ext cx="12204428" cy="401002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553440788" name=""/>
          <p:cNvSpPr txBox="1"/>
          <p:nvPr/>
        </p:nvSpPr>
        <p:spPr bwMode="auto">
          <a:xfrm flipH="0" flipV="0">
            <a:off x="4258351" y="250623"/>
            <a:ext cx="4147868" cy="488039"/>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lgn="ctr">
              <a:defRPr/>
            </a:pPr>
            <a:r>
              <a:rPr sz="2600" b="1"/>
              <a:t>Instabilité de Tayler</a:t>
            </a:r>
            <a:endParaRPr sz="2600" b="1"/>
          </a:p>
        </p:txBody>
      </p:sp>
      <p:sp>
        <p:nvSpPr>
          <p:cNvPr id="850366892" name=""/>
          <p:cNvSpPr txBox="1"/>
          <p:nvPr/>
        </p:nvSpPr>
        <p:spPr bwMode="auto">
          <a:xfrm flipH="0" flipV="0">
            <a:off x="380824" y="986596"/>
            <a:ext cx="11065339" cy="640440"/>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lgn="l">
              <a:defRPr/>
            </a:pPr>
            <a:r>
              <a:rPr/>
              <a:t>Existence d’une dynamo liée à l’instabilité de Tayler prédite (</a:t>
            </a:r>
            <a:r>
              <a:rPr>
                <a:solidFill>
                  <a:srgbClr val="0070C0"/>
                </a:solidFill>
              </a:rPr>
              <a:t>Spruit 2002</a:t>
            </a:r>
            <a:r>
              <a:rPr/>
              <a:t>, </a:t>
            </a:r>
            <a:r>
              <a:rPr>
                <a:solidFill>
                  <a:srgbClr val="0070C0"/>
                </a:solidFill>
              </a:rPr>
              <a:t>Fuller et al. 2019</a:t>
            </a:r>
            <a:r>
              <a:rPr/>
              <a:t>) mais jusque là incertaine dans les simulations numériques.</a:t>
            </a:r>
            <a:endParaRPr/>
          </a:p>
        </p:txBody>
      </p:sp>
      <p:sp>
        <p:nvSpPr>
          <p:cNvPr id="892695934" name=""/>
          <p:cNvSpPr txBox="1"/>
          <p:nvPr/>
        </p:nvSpPr>
        <p:spPr bwMode="auto">
          <a:xfrm flipH="0" flipV="0">
            <a:off x="380824" y="1804159"/>
            <a:ext cx="5951462" cy="1737720"/>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lgn="l">
              <a:defRPr/>
            </a:pPr>
            <a:r>
              <a:rPr>
                <a:solidFill>
                  <a:srgbClr val="0070C0"/>
                </a:solidFill>
              </a:rPr>
              <a:t>Petitdemange et al. (2023)</a:t>
            </a:r>
            <a:r>
              <a:rPr/>
              <a:t> : Premières </a:t>
            </a:r>
            <a:r>
              <a:rPr/>
              <a:t>simulations numériques d’une dynamo de type Tayler-Spruit. </a:t>
            </a:r>
            <a:endParaRPr/>
          </a:p>
          <a:p>
            <a:pPr marL="283879" indent="-283879" algn="l">
              <a:buAutoNum type="arabicPeriod"/>
              <a:defRPr/>
            </a:pPr>
            <a:r>
              <a:rPr/>
              <a:t>Une dynamo due à une instabilité de cisaillement fait croître le champ </a:t>
            </a:r>
            <a:endParaRPr/>
          </a:p>
          <a:p>
            <a:pPr marL="283879" indent="-283879" algn="l">
              <a:buAutoNum type="arabicPeriod"/>
              <a:defRPr/>
            </a:pPr>
            <a:r>
              <a:rPr/>
              <a:t>Le champ dépasse le seuil de l’instabilité de Tayler, une autre branche dynamo est alors atteinte.</a:t>
            </a:r>
            <a:endParaRPr/>
          </a:p>
        </p:txBody>
      </p:sp>
      <p:pic>
        <p:nvPicPr>
          <p:cNvPr id="297977685" name=""/>
          <p:cNvPicPr>
            <a:picLocks noChangeAspect="1"/>
          </p:cNvPicPr>
          <p:nvPr/>
        </p:nvPicPr>
        <p:blipFill>
          <a:blip r:embed="rId3"/>
          <a:stretch/>
        </p:blipFill>
        <p:spPr bwMode="auto">
          <a:xfrm flipH="0" flipV="0">
            <a:off x="6649453" y="1417163"/>
            <a:ext cx="4007283" cy="3098259"/>
          </a:xfrm>
          <a:prstGeom prst="rect">
            <a:avLst/>
          </a:prstGeom>
        </p:spPr>
      </p:pic>
      <p:pic>
        <p:nvPicPr>
          <p:cNvPr id="1212186260" name=""/>
          <p:cNvPicPr>
            <a:picLocks noChangeAspect="1"/>
          </p:cNvPicPr>
          <p:nvPr/>
        </p:nvPicPr>
        <p:blipFill>
          <a:blip r:embed="rId4"/>
          <a:stretch/>
        </p:blipFill>
        <p:spPr bwMode="auto">
          <a:xfrm flipH="0" flipV="0">
            <a:off x="855272" y="3826143"/>
            <a:ext cx="3157093" cy="2821982"/>
          </a:xfrm>
          <a:prstGeom prst="rect">
            <a:avLst/>
          </a:prstGeom>
        </p:spPr>
      </p:pic>
      <p:sp>
        <p:nvSpPr>
          <p:cNvPr id="2002473661" name=""/>
          <p:cNvSpPr txBox="1"/>
          <p:nvPr/>
        </p:nvSpPr>
        <p:spPr bwMode="auto">
          <a:xfrm flipH="0" flipV="0">
            <a:off x="4504663" y="4652617"/>
            <a:ext cx="6064500" cy="2012039"/>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lgn="l">
              <a:defRPr/>
            </a:pPr>
            <a:r>
              <a:rPr>
                <a:solidFill>
                  <a:srgbClr val="0070C0"/>
                </a:solidFill>
              </a:rPr>
              <a:t>Barrère et al. (2023)</a:t>
            </a:r>
            <a:r>
              <a:rPr/>
              <a:t> : dynamo hémisphérique (intermédiaire entre dynamo Tayler-Spruit </a:t>
            </a:r>
            <a:r>
              <a:rPr/>
              <a:t>et dynamo cinématique)</a:t>
            </a:r>
            <a:endParaRPr/>
          </a:p>
          <a:p>
            <a:pPr algn="l">
              <a:defRPr/>
            </a:pPr>
            <a:endParaRPr/>
          </a:p>
          <a:p>
            <a:pPr algn="l">
              <a:defRPr/>
            </a:pPr>
            <a:r>
              <a:rPr/>
              <a:t>Couple exercé par tenseurs de Maxwell compatible avec </a:t>
            </a:r>
            <a:r>
              <a:rPr>
                <a:solidFill>
                  <a:srgbClr val="0070C0"/>
                </a:solidFill>
              </a:rPr>
              <a:t>Spruit (2002) </a:t>
            </a:r>
            <a:r>
              <a:rPr/>
              <a:t>pour la dynamo dipolaire et avec </a:t>
            </a:r>
            <a:r>
              <a:rPr>
                <a:solidFill>
                  <a:srgbClr val="0070C0"/>
                </a:solidFill>
              </a:rPr>
              <a:t>Fuller et al. (2019</a:t>
            </a:r>
            <a:r>
              <a:rPr/>
              <a:t> pour la dynamo hémisphérique</a:t>
            </a:r>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pic>
        <p:nvPicPr>
          <p:cNvPr id="1213125274" name=""/>
          <p:cNvPicPr>
            <a:picLocks noChangeAspect="1"/>
          </p:cNvPicPr>
          <p:nvPr/>
        </p:nvPicPr>
        <p:blipFill>
          <a:blip r:embed="rId3"/>
          <a:stretch/>
        </p:blipFill>
        <p:spPr bwMode="auto">
          <a:xfrm flipH="0" flipV="0">
            <a:off x="595577" y="1080015"/>
            <a:ext cx="3159351" cy="2109750"/>
          </a:xfrm>
          <a:prstGeom prst="rect">
            <a:avLst/>
          </a:prstGeom>
        </p:spPr>
      </p:pic>
      <p:sp>
        <p:nvSpPr>
          <p:cNvPr id="1694358075" name=""/>
          <p:cNvSpPr txBox="1"/>
          <p:nvPr/>
        </p:nvSpPr>
        <p:spPr bwMode="auto">
          <a:xfrm flipH="0" flipV="0">
            <a:off x="3955114" y="1041103"/>
            <a:ext cx="8219367" cy="2012039"/>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defRPr/>
            </a:pPr>
            <a:r>
              <a:rPr/>
              <a:t>Nouvelles avancées grâce au spectropolarimètre SPIRou (</a:t>
            </a:r>
            <a:r>
              <a:rPr lang="en-US" sz="1800" b="0" i="0" u="none" strike="noStrike" cap="none" spc="0">
                <a:solidFill>
                  <a:srgbClr val="0070C0"/>
                </a:solidFill>
                <a:latin typeface="Arial"/>
                <a:ea typeface="Arial"/>
                <a:cs typeface="Arial"/>
              </a:rPr>
              <a:t>Donati et al. 2020</a:t>
            </a:r>
            <a:r>
              <a:rPr/>
              <a:t>) au TCFH et aux grands programmes SLS (2019-2022A) et SPICE (2022B-2024A)</a:t>
            </a:r>
            <a:endParaRPr/>
          </a:p>
          <a:p>
            <a:pPr>
              <a:defRPr/>
            </a:pPr>
            <a:endParaRPr/>
          </a:p>
          <a:p>
            <a:pPr marL="283878" indent="-283878">
              <a:buFont typeface="Arial"/>
              <a:buChar char="•"/>
              <a:defRPr/>
            </a:pPr>
            <a:r>
              <a:rPr/>
              <a:t>instrument optimisé pour polarimétrie et vélocimétrie des étoiles froides</a:t>
            </a:r>
            <a:endParaRPr/>
          </a:p>
          <a:p>
            <a:pPr marL="283878" indent="-283878">
              <a:buFont typeface="Arial"/>
              <a:buChar char="•"/>
              <a:defRPr/>
            </a:pPr>
            <a:r>
              <a:rPr/>
              <a:t>synergie détection d’exoplanètes / étude du magnétisme stellaire</a:t>
            </a:r>
            <a:endParaRPr/>
          </a:p>
          <a:p>
            <a:pPr marL="283878" indent="-283878">
              <a:buFont typeface="Arial"/>
              <a:buChar char="•"/>
              <a:defRPr/>
            </a:pPr>
            <a:r>
              <a:rPr/>
              <a:t>synergie avec vélocimètres visible SOPHIE, HARPS</a:t>
            </a:r>
            <a:endParaRPr/>
          </a:p>
        </p:txBody>
      </p:sp>
      <p:pic>
        <p:nvPicPr>
          <p:cNvPr id="1918442439" name=""/>
          <p:cNvPicPr>
            <a:picLocks noChangeAspect="1"/>
          </p:cNvPicPr>
          <p:nvPr/>
        </p:nvPicPr>
        <p:blipFill>
          <a:blip r:embed="rId4"/>
          <a:stretch/>
        </p:blipFill>
        <p:spPr bwMode="auto">
          <a:xfrm flipH="0" flipV="0">
            <a:off x="6491422" y="2993486"/>
            <a:ext cx="5044415" cy="3866755"/>
          </a:xfrm>
          <a:prstGeom prst="rect">
            <a:avLst/>
          </a:prstGeom>
        </p:spPr>
      </p:pic>
      <p:sp>
        <p:nvSpPr>
          <p:cNvPr id="598136662" name=""/>
          <p:cNvSpPr txBox="1"/>
          <p:nvPr/>
        </p:nvSpPr>
        <p:spPr bwMode="auto">
          <a:xfrm rot="16199969" flipH="0" flipV="0">
            <a:off x="10635115" y="4320630"/>
            <a:ext cx="2369829" cy="366119"/>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lgn="l">
              <a:defRPr/>
            </a:pPr>
            <a:r>
              <a:rPr lang="en-US" b="0" i="0" u="none" strike="noStrike" cap="none" spc="0">
                <a:solidFill>
                  <a:srgbClr val="0070C0"/>
                </a:solidFill>
                <a:latin typeface="Arial"/>
                <a:ea typeface="Arial"/>
                <a:cs typeface="Arial"/>
              </a:rPr>
              <a:t>Lehmann et al. 2024</a:t>
            </a:r>
            <a:endParaRPr/>
          </a:p>
        </p:txBody>
      </p:sp>
      <p:sp>
        <p:nvSpPr>
          <p:cNvPr id="316221175" name=""/>
          <p:cNvSpPr txBox="1"/>
          <p:nvPr/>
        </p:nvSpPr>
        <p:spPr bwMode="auto">
          <a:xfrm flipH="0" flipV="0">
            <a:off x="455230" y="3474540"/>
            <a:ext cx="6270903" cy="2834999"/>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lvl="0">
              <a:defRPr/>
            </a:pPr>
            <a:r>
              <a:rPr lang="en-US" sz="1800" b="1" i="0" u="none" strike="noStrike" cap="none" spc="0">
                <a:solidFill>
                  <a:schemeClr val="tx1"/>
                </a:solidFill>
                <a:latin typeface="Arial"/>
                <a:ea typeface="Arial"/>
                <a:cs typeface="Arial"/>
              </a:rPr>
              <a:t>Détection/caractérisation/invalidation d’exoplanètes en orbite autour d’étoiles actives</a:t>
            </a:r>
            <a:endParaRPr sz="1800" b="1" i="0" u="none" strike="noStrike" cap="none" spc="0">
              <a:solidFill>
                <a:schemeClr val="tx1"/>
              </a:solidFill>
              <a:latin typeface="Arial"/>
              <a:ea typeface="Arial"/>
              <a:cs typeface="Arial"/>
            </a:endParaRPr>
          </a:p>
          <a:p>
            <a:pPr marL="283878" lvl="0" indent="-283878">
              <a:buFont typeface="Arial"/>
              <a:buChar char="•"/>
              <a:defRPr/>
            </a:pPr>
            <a:r>
              <a:rPr lang="en-US" sz="1800" b="0" i="0" u="none" strike="noStrike" cap="none" spc="0">
                <a:solidFill>
                  <a:schemeClr val="tx1"/>
                </a:solidFill>
                <a:latin typeface="Arial"/>
                <a:ea typeface="Arial"/>
                <a:cs typeface="Arial"/>
              </a:rPr>
              <a:t>e.g. AU Mic (</a:t>
            </a:r>
            <a:r>
              <a:rPr lang="en-US" sz="1800" b="0" i="0" u="none" strike="noStrike" cap="none" spc="0">
                <a:solidFill>
                  <a:srgbClr val="0070C0"/>
                </a:solidFill>
                <a:latin typeface="Arial"/>
                <a:ea typeface="Arial"/>
                <a:cs typeface="Arial"/>
              </a:rPr>
              <a:t>Klein et al. 2021, Donati et al. 2023a</a:t>
            </a:r>
            <a:r>
              <a:rPr lang="en-US" sz="1800" b="0" i="0" u="none" strike="noStrike" cap="none" spc="0">
                <a:solidFill>
                  <a:schemeClr val="tx1"/>
                </a:solidFill>
                <a:latin typeface="Arial"/>
                <a:ea typeface="Arial"/>
                <a:cs typeface="Arial"/>
              </a:rPr>
              <a:t>)</a:t>
            </a:r>
            <a:endParaRPr sz="1800" b="0" i="0" u="none" strike="noStrike" cap="none" spc="0">
              <a:solidFill>
                <a:schemeClr val="tx1"/>
              </a:solidFill>
              <a:latin typeface="Arial"/>
              <a:ea typeface="Arial"/>
              <a:cs typeface="Arial"/>
            </a:endParaRPr>
          </a:p>
          <a:p>
            <a:pPr marL="283878" lvl="0" indent="-283878">
              <a:buFont typeface="Arial"/>
              <a:buChar char="•"/>
              <a:defRPr/>
            </a:pPr>
            <a:r>
              <a:rPr lang="en-US" sz="1800" b="0" i="0" u="none" strike="noStrike" cap="none" spc="0">
                <a:solidFill>
                  <a:schemeClr val="tx1"/>
                </a:solidFill>
                <a:latin typeface="Arial"/>
                <a:ea typeface="Arial"/>
                <a:cs typeface="Arial"/>
              </a:rPr>
              <a:t>AD Leo (</a:t>
            </a:r>
            <a:r>
              <a:rPr lang="en-US" sz="1800" b="0" i="0" u="none" strike="noStrike" cap="none" spc="0">
                <a:solidFill>
                  <a:srgbClr val="0070C0"/>
                </a:solidFill>
                <a:latin typeface="Arial"/>
                <a:ea typeface="Arial"/>
                <a:cs typeface="Arial"/>
              </a:rPr>
              <a:t>Carmona et al. 2023</a:t>
            </a:r>
            <a:r>
              <a:rPr lang="en-US" sz="1800" b="0" i="0" u="none" strike="noStrike" cap="none" spc="0">
                <a:solidFill>
                  <a:schemeClr val="tx1"/>
                </a:solidFill>
                <a:latin typeface="Arial"/>
                <a:ea typeface="Arial"/>
                <a:cs typeface="Arial"/>
              </a:rPr>
              <a:t>)</a:t>
            </a:r>
            <a:endParaRPr sz="1800" b="0" i="0" u="none" strike="noStrike" cap="none" spc="0">
              <a:solidFill>
                <a:schemeClr val="tx1"/>
              </a:solidFill>
              <a:latin typeface="Arial"/>
              <a:ea typeface="Arial"/>
              <a:cs typeface="Arial"/>
            </a:endParaRPr>
          </a:p>
          <a:p>
            <a:pPr>
              <a:defRPr/>
            </a:pPr>
            <a:r>
              <a:rPr b="1"/>
              <a:t>Exploration de la dynamo des rotateurs lents</a:t>
            </a:r>
            <a:endParaRPr b="1"/>
          </a:p>
          <a:p>
            <a:pPr marL="283878" indent="-283878">
              <a:buFont typeface="Arial"/>
              <a:buChar char="•"/>
              <a:defRPr/>
            </a:pPr>
            <a:r>
              <a:rPr lang="en-US" sz="1800" b="0" i="0" u="none" strike="noStrike" cap="none" spc="0">
                <a:solidFill>
                  <a:srgbClr val="0070C0"/>
                </a:solidFill>
                <a:latin typeface="Arial"/>
                <a:ea typeface="Arial"/>
                <a:cs typeface="Arial"/>
              </a:rPr>
              <a:t>Fouqué et al., Donati et al. 2023b</a:t>
            </a:r>
            <a:r>
              <a:rPr/>
              <a:t>, </a:t>
            </a:r>
            <a:r>
              <a:rPr lang="en-US" sz="1800" b="0" i="0" u="none" strike="noStrike" cap="none" spc="0">
                <a:solidFill>
                  <a:srgbClr val="0070C0"/>
                </a:solidFill>
                <a:latin typeface="Arial"/>
                <a:ea typeface="Arial"/>
                <a:cs typeface="Arial"/>
              </a:rPr>
              <a:t>Lehmann et al. 2024</a:t>
            </a:r>
            <a:endParaRPr lang="en-US" sz="1800" b="0" i="0" u="none" strike="noStrike" cap="none" spc="0">
              <a:solidFill>
                <a:srgbClr val="0070C0"/>
              </a:solidFill>
              <a:latin typeface="Times New Roman"/>
              <a:cs typeface="Times New Roman"/>
            </a:endParaRPr>
          </a:p>
          <a:p>
            <a:pPr marL="741078" lvl="1" indent="-283878">
              <a:buFont typeface="Wingdings"/>
              <a:buChar char="Ø"/>
              <a:defRPr/>
            </a:pPr>
            <a:r>
              <a:rPr lang="en-US" sz="1800" b="0" i="0" u="none" strike="noStrike" cap="none" spc="0">
                <a:solidFill>
                  <a:schemeClr val="tx1"/>
                </a:solidFill>
                <a:latin typeface="Arial"/>
                <a:ea typeface="Arial"/>
                <a:cs typeface="Arial"/>
              </a:rPr>
              <a:t>Nouveau régime dynamo ?</a:t>
            </a:r>
            <a:endParaRPr lang="en-US" sz="1800" b="0" i="0" u="none" strike="noStrike" cap="none" spc="0">
              <a:solidFill>
                <a:schemeClr val="tx1"/>
              </a:solidFill>
              <a:latin typeface="Arial"/>
              <a:ea typeface="Arial"/>
              <a:cs typeface="Arial"/>
            </a:endParaRPr>
          </a:p>
          <a:p>
            <a:pPr lvl="0">
              <a:defRPr/>
            </a:pPr>
            <a:r>
              <a:rPr lang="en-US" sz="1800" b="1" i="0" u="none" strike="noStrike" cap="none" spc="0">
                <a:solidFill>
                  <a:schemeClr val="tx1"/>
                </a:solidFill>
                <a:latin typeface="Arial"/>
                <a:ea typeface="Arial"/>
                <a:cs typeface="Arial"/>
              </a:rPr>
              <a:t>Variabilité à long-terme / potentiels cycles magnétiques</a:t>
            </a:r>
            <a:endParaRPr lang="en-US" sz="1800" b="0" i="0" u="none" strike="noStrike" cap="none" spc="0">
              <a:solidFill>
                <a:schemeClr val="tx1"/>
              </a:solidFill>
              <a:latin typeface="Arial"/>
              <a:ea typeface="Arial"/>
              <a:cs typeface="Arial"/>
            </a:endParaRPr>
          </a:p>
          <a:p>
            <a:pPr lvl="0">
              <a:defRPr/>
            </a:pPr>
            <a:r>
              <a:rPr lang="en-US" sz="1800" b="1" i="0" u="none" strike="noStrike" cap="none" spc="0">
                <a:solidFill>
                  <a:schemeClr val="tx1"/>
                </a:solidFill>
                <a:latin typeface="Arial"/>
                <a:ea typeface="Arial"/>
                <a:cs typeface="Arial"/>
              </a:rPr>
              <a:t>Développement de nouvelles méthodes</a:t>
            </a:r>
            <a:endParaRPr lang="en-US" sz="1800" b="1" i="0" u="none" strike="noStrike" cap="none" spc="0">
              <a:solidFill>
                <a:schemeClr val="tx1"/>
              </a:solidFill>
              <a:latin typeface="Arial"/>
              <a:ea typeface="Arial"/>
              <a:cs typeface="Arial"/>
            </a:endParaRPr>
          </a:p>
          <a:p>
            <a:pPr marL="283879" lvl="0" indent="-283879">
              <a:buFont typeface="Arial"/>
              <a:buChar char="•"/>
              <a:defRPr/>
            </a:pPr>
            <a:r>
              <a:rPr lang="en-US" sz="1800" b="0" i="0" u="none" strike="noStrike" cap="none" spc="0">
                <a:solidFill>
                  <a:srgbClr val="0070C0"/>
                </a:solidFill>
                <a:latin typeface="Arial"/>
                <a:ea typeface="Arial"/>
                <a:cs typeface="Arial"/>
              </a:rPr>
              <a:t>Lehmann &amp; Donati 2022, Finociety &amp; Donati 2022</a:t>
            </a:r>
            <a:endParaRPr lang="en-US" sz="1800" b="0" i="0" u="none" strike="noStrike" cap="none" spc="0">
              <a:solidFill>
                <a:schemeClr val="tx1"/>
              </a:solidFill>
              <a:latin typeface="Arial"/>
              <a:ea typeface="Arial"/>
              <a:cs typeface="Arial"/>
            </a:endParaRPr>
          </a:p>
        </p:txBody>
      </p:sp>
      <p:sp>
        <p:nvSpPr>
          <p:cNvPr id="2095600549" name=""/>
          <p:cNvSpPr txBox="1"/>
          <p:nvPr/>
        </p:nvSpPr>
        <p:spPr bwMode="auto">
          <a:xfrm flipH="0" flipV="0">
            <a:off x="2850132" y="250623"/>
            <a:ext cx="6495327" cy="488039"/>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lgn="ctr">
              <a:defRPr/>
            </a:pPr>
            <a:r>
              <a:rPr lang="en-US" sz="2600" b="1" i="0" u="none" strike="noStrike" cap="none" spc="0">
                <a:solidFill>
                  <a:schemeClr val="tx1"/>
                </a:solidFill>
                <a:latin typeface="Arial"/>
                <a:ea typeface="Arial"/>
                <a:cs typeface="Arial"/>
              </a:rPr>
              <a:t>Magnétisme des étoiles naines </a:t>
            </a:r>
            <a:r>
              <a:rPr sz="2600" b="1"/>
              <a:t>M</a:t>
            </a:r>
            <a:endParaRPr sz="2600" b="1"/>
          </a:p>
        </p:txBody>
      </p:sp>
      <p:sp>
        <p:nvSpPr>
          <p:cNvPr id="269794343" name=""/>
          <p:cNvSpPr txBox="1"/>
          <p:nvPr/>
        </p:nvSpPr>
        <p:spPr bwMode="auto">
          <a:xfrm flipH="0" flipV="0">
            <a:off x="1494480" y="6433160"/>
            <a:ext cx="3981090" cy="427079"/>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defRPr/>
            </a:pPr>
            <a:r>
              <a:rPr sz="2200" b="1"/>
              <a:t>cf talks J. Morin, J-F. Donati</a:t>
            </a:r>
            <a:endParaRPr sz="2200" b="1"/>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1975946674" name=""/>
          <p:cNvSpPr txBox="1"/>
          <p:nvPr/>
        </p:nvSpPr>
        <p:spPr bwMode="auto">
          <a:xfrm flipH="0" flipV="0">
            <a:off x="2126332" y="250623"/>
            <a:ext cx="7939335" cy="488039"/>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lgn="ctr">
              <a:defRPr/>
            </a:pPr>
            <a:r>
              <a:rPr lang="en-US" sz="2600" b="1" i="0" u="none" strike="noStrike" cap="none" spc="0">
                <a:solidFill>
                  <a:schemeClr val="tx1"/>
                </a:solidFill>
                <a:latin typeface="Arial"/>
                <a:ea typeface="Arial"/>
                <a:cs typeface="Arial"/>
              </a:rPr>
              <a:t>Évolution rotationnelle des étoiles froides</a:t>
            </a:r>
            <a:endParaRPr sz="2600" b="1"/>
          </a:p>
        </p:txBody>
      </p:sp>
      <p:pic>
        <p:nvPicPr>
          <p:cNvPr id="1907976001" name=""/>
          <p:cNvPicPr>
            <a:picLocks noChangeAspect="1"/>
          </p:cNvPicPr>
          <p:nvPr/>
        </p:nvPicPr>
        <p:blipFill>
          <a:blip r:embed="rId3"/>
          <a:stretch/>
        </p:blipFill>
        <p:spPr bwMode="auto">
          <a:xfrm flipH="0" flipV="0">
            <a:off x="239305" y="1052179"/>
            <a:ext cx="5223146" cy="2968255"/>
          </a:xfrm>
          <a:prstGeom prst="rect">
            <a:avLst/>
          </a:prstGeom>
        </p:spPr>
      </p:pic>
      <p:sp>
        <p:nvSpPr>
          <p:cNvPr id="983845253" name=""/>
          <p:cNvSpPr txBox="1"/>
          <p:nvPr/>
        </p:nvSpPr>
        <p:spPr bwMode="auto">
          <a:xfrm rot="16199932" flipH="0" flipV="0">
            <a:off x="-762738" y="2483342"/>
            <a:ext cx="2372348" cy="366119"/>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lgn="l">
              <a:defRPr/>
            </a:pPr>
            <a:r>
              <a:rPr lang="en-US" b="0" i="0" u="none" strike="noStrike" cap="none" spc="0">
                <a:solidFill>
                  <a:srgbClr val="0070C0"/>
                </a:solidFill>
                <a:latin typeface="Arial"/>
                <a:ea typeface="Arial"/>
                <a:cs typeface="Arial"/>
              </a:rPr>
              <a:t>Ahuir et al. 2020</a:t>
            </a:r>
            <a:endParaRPr/>
          </a:p>
        </p:txBody>
      </p:sp>
      <p:pic>
        <p:nvPicPr>
          <p:cNvPr id="1161290927" name=""/>
          <p:cNvPicPr>
            <a:picLocks noChangeAspect="1"/>
          </p:cNvPicPr>
          <p:nvPr/>
        </p:nvPicPr>
        <p:blipFill>
          <a:blip r:embed="rId4"/>
          <a:stretch/>
        </p:blipFill>
        <p:spPr bwMode="auto">
          <a:xfrm flipH="0" flipV="0">
            <a:off x="8274591" y="3588282"/>
            <a:ext cx="3723361" cy="2844523"/>
          </a:xfrm>
          <a:prstGeom prst="rect">
            <a:avLst/>
          </a:prstGeom>
        </p:spPr>
      </p:pic>
      <p:sp>
        <p:nvSpPr>
          <p:cNvPr id="1832516143" name=""/>
          <p:cNvSpPr txBox="1"/>
          <p:nvPr/>
        </p:nvSpPr>
        <p:spPr bwMode="auto">
          <a:xfrm rot="0" flipH="0" flipV="0">
            <a:off x="8934690" y="6322052"/>
            <a:ext cx="2375948" cy="366119"/>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lgn="l">
              <a:defRPr/>
            </a:pPr>
            <a:r>
              <a:rPr lang="en-US" b="0" i="0" u="none" strike="noStrike" cap="none" spc="0">
                <a:solidFill>
                  <a:srgbClr val="0070C0"/>
                </a:solidFill>
                <a:latin typeface="Arial"/>
                <a:ea typeface="Arial"/>
                <a:cs typeface="Arial"/>
              </a:rPr>
              <a:t>Noraz et al. 2022a</a:t>
            </a:r>
            <a:endParaRPr/>
          </a:p>
        </p:txBody>
      </p:sp>
      <p:sp>
        <p:nvSpPr>
          <p:cNvPr id="1273992885" name=""/>
          <p:cNvSpPr txBox="1"/>
          <p:nvPr/>
        </p:nvSpPr>
        <p:spPr bwMode="auto">
          <a:xfrm flipH="0" flipV="0">
            <a:off x="5959796" y="1052179"/>
            <a:ext cx="5991889" cy="366119"/>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defRPr/>
            </a:pPr>
            <a:endParaRPr/>
          </a:p>
        </p:txBody>
      </p:sp>
      <p:sp>
        <p:nvSpPr>
          <p:cNvPr id="922625031" name=""/>
          <p:cNvSpPr txBox="1"/>
          <p:nvPr/>
        </p:nvSpPr>
        <p:spPr bwMode="auto">
          <a:xfrm flipH="0" flipV="0">
            <a:off x="5538924" y="963575"/>
            <a:ext cx="6409049" cy="3406170"/>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defRPr/>
            </a:pPr>
            <a:r>
              <a:rPr b="1"/>
              <a:t>Modèle paramétrisé de l’évolution du moment cinétique</a:t>
            </a:r>
            <a:endParaRPr/>
          </a:p>
          <a:p>
            <a:pPr marL="283879" indent="-283879">
              <a:buFont typeface="Arial"/>
              <a:buChar char="•"/>
              <a:defRPr/>
            </a:pPr>
            <a:r>
              <a:rPr/>
              <a:t>dérivation de lois d’échelle pour </a:t>
            </a:r>
            <a:r>
              <a:rPr lang="en-US" sz="1800" b="0" i="0" u="none" strike="noStrike" cap="none" spc="0">
                <a:solidFill>
                  <a:schemeClr val="tx1"/>
                </a:solidFill>
                <a:latin typeface="Arial"/>
                <a:ea typeface="Arial"/>
                <a:cs typeface="Arial"/>
              </a:rPr>
              <a:t>Ṁ</a:t>
            </a:r>
            <a:r>
              <a:rPr/>
              <a:t>, </a:t>
            </a:r>
            <a:r>
              <a:rPr lang="en-US" sz="1800" b="0" i="0" u="none" strike="noStrike" cap="none" spc="0">
                <a:solidFill>
                  <a:schemeClr val="tx1"/>
                </a:solidFill>
                <a:latin typeface="Arial"/>
                <a:ea typeface="Arial"/>
                <a:cs typeface="Arial"/>
              </a:rPr>
              <a:t> B</a:t>
            </a:r>
            <a:r>
              <a:rPr lang="en-US" sz="1800" b="0" i="0" u="none" strike="noStrike" cap="none" spc="0" baseline="-25000">
                <a:solidFill>
                  <a:schemeClr val="tx1"/>
                </a:solidFill>
                <a:latin typeface="Arial"/>
                <a:ea typeface="Arial"/>
                <a:cs typeface="Arial"/>
              </a:rPr>
              <a:t>*</a:t>
            </a:r>
            <a:r>
              <a:rPr/>
              <a:t>, propriétés coronales compatibles avec observations (rotation, L</a:t>
            </a:r>
            <a:r>
              <a:rPr baseline="-25000"/>
              <a:t>X</a:t>
            </a:r>
            <a:r>
              <a:rPr/>
              <a:t>,</a:t>
            </a:r>
            <a:r>
              <a:rPr lang="en-US" sz="1800" b="0" i="0" u="none" strike="noStrike" cap="none" spc="0">
                <a:solidFill>
                  <a:schemeClr val="tx1"/>
                </a:solidFill>
                <a:latin typeface="Arial"/>
                <a:ea typeface="Arial"/>
                <a:cs typeface="Arial"/>
              </a:rPr>
              <a:t>B</a:t>
            </a:r>
            <a:r>
              <a:rPr lang="en-US" sz="1800" b="0" i="0" u="none" strike="noStrike" cap="none" spc="0" baseline="-25000">
                <a:solidFill>
                  <a:schemeClr val="tx1"/>
                </a:solidFill>
                <a:latin typeface="Arial"/>
                <a:ea typeface="Arial"/>
                <a:cs typeface="Arial"/>
              </a:rPr>
              <a:t>*</a:t>
            </a:r>
            <a:r>
              <a:rPr/>
              <a:t>) </a:t>
            </a:r>
            <a:endParaRPr/>
          </a:p>
          <a:p>
            <a:pPr marL="283879" indent="-283879">
              <a:buFont typeface="Arial"/>
              <a:buChar char="•"/>
              <a:defRPr/>
            </a:pPr>
            <a:r>
              <a:rPr lang="en-US" sz="1800" b="0" i="0" u="none" strike="noStrike" cap="none" spc="0">
                <a:solidFill>
                  <a:srgbClr val="0070C0"/>
                </a:solidFill>
                <a:latin typeface="Arial"/>
                <a:ea typeface="Arial"/>
                <a:cs typeface="Arial"/>
              </a:rPr>
              <a:t>Ahuir et al. 2020</a:t>
            </a:r>
            <a:endParaRPr/>
          </a:p>
          <a:p>
            <a:pPr>
              <a:defRPr/>
            </a:pPr>
            <a:endParaRPr lang="en-US" sz="1800" b="1" i="0" u="none" strike="noStrike" cap="none" spc="0">
              <a:solidFill>
                <a:schemeClr val="tx1"/>
              </a:solidFill>
              <a:latin typeface="Times New Roman"/>
              <a:cs typeface="Times New Roman"/>
            </a:endParaRPr>
          </a:p>
          <a:p>
            <a:pPr>
              <a:defRPr/>
            </a:pPr>
            <a:r>
              <a:rPr lang="en-US" sz="1800" b="1" i="0" u="none" strike="noStrike" cap="none" spc="0">
                <a:solidFill>
                  <a:schemeClr val="tx1"/>
                </a:solidFill>
                <a:latin typeface="Arial"/>
                <a:ea typeface="Arial"/>
                <a:cs typeface="Arial"/>
              </a:rPr>
              <a:t>Rôle des protubérances pour les rotateurs rapides</a:t>
            </a:r>
            <a:endParaRPr sz="1800" b="1"/>
          </a:p>
          <a:p>
            <a:pPr marL="283878" indent="-283878">
              <a:buFont typeface="Arial"/>
              <a:buChar char="•"/>
              <a:defRPr/>
            </a:pPr>
            <a:r>
              <a:rPr lang="en-US" sz="1800" b="0" i="0" u="none" strike="noStrike" cap="none" spc="0">
                <a:solidFill>
                  <a:schemeClr val="tx1"/>
                </a:solidFill>
                <a:latin typeface="+mn-lt"/>
                <a:ea typeface="+mn-ea"/>
                <a:cs typeface="+mn-cs"/>
              </a:rPr>
              <a:t>Nouvelles observations en tomographie </a:t>
            </a:r>
            <a:r>
              <a:rPr lang="en-US" sz="1800" b="0" i="0" u="none" strike="noStrike" cap="none" spc="0">
                <a:solidFill>
                  <a:schemeClr val="tx1"/>
                </a:solidFill>
                <a:latin typeface="Arial"/>
                <a:ea typeface="Arial"/>
                <a:cs typeface="Arial"/>
              </a:rPr>
              <a:t> Hα </a:t>
            </a:r>
            <a:endParaRPr lang="en-US" sz="1800" b="0" i="0" u="none" strike="noStrike" cap="none" spc="0">
              <a:solidFill>
                <a:srgbClr val="0070C0"/>
              </a:solidFill>
              <a:latin typeface="Times New Roman"/>
              <a:cs typeface="Times New Roman"/>
            </a:endParaRPr>
          </a:p>
          <a:p>
            <a:pPr marL="283878" indent="-283878">
              <a:buFont typeface="Arial"/>
              <a:buChar char="•"/>
              <a:defRPr/>
            </a:pPr>
            <a:r>
              <a:rPr lang="en-US" sz="1800" b="0" i="0" u="none" strike="noStrike" cap="none" spc="0">
                <a:solidFill>
                  <a:srgbClr val="0070C0"/>
                </a:solidFill>
                <a:latin typeface="Arial"/>
                <a:ea typeface="Arial"/>
                <a:cs typeface="Arial"/>
              </a:rPr>
              <a:t>Cang et al. 2020, 2021</a:t>
            </a:r>
            <a:endParaRPr lang="en-US" sz="1800" b="0" i="0" u="none" strike="noStrike" cap="none" spc="0">
              <a:solidFill>
                <a:schemeClr val="tx1"/>
              </a:solidFill>
              <a:latin typeface="Arial"/>
              <a:ea typeface="Arial"/>
              <a:cs typeface="Arial"/>
            </a:endParaRPr>
          </a:p>
          <a:p>
            <a:pPr marL="283878" indent="-283878">
              <a:buFont typeface="Arial"/>
              <a:buChar char="•"/>
              <a:defRPr/>
            </a:pPr>
            <a:r>
              <a:rPr lang="en-US" sz="1800" b="0" i="0" u="none" strike="noStrike" cap="none" spc="0">
                <a:solidFill>
                  <a:schemeClr val="tx1"/>
                </a:solidFill>
                <a:latin typeface="Arial"/>
                <a:ea typeface="Arial"/>
                <a:cs typeface="Arial"/>
              </a:rPr>
              <a:t>Estimation de </a:t>
            </a:r>
            <mc:AlternateContent xmlns:mc="http://schemas.openxmlformats.org/markup-compatibility/2006" xmlns:m="http://schemas.openxmlformats.org/officeDocument/2006/math">
              <mc:Choice xmlns:a14="http://schemas.microsoft.com/office/drawing/2010/main" Requires="a14">
                <a14:m>
                  <m:oMathPara>
                    <m:oMathParaPr/>
                    <m:oMath>
                      <m:acc>
                        <m:accPr>
                          <m:chr m:val="̇"/>
                          <m:ctrlPr>
                            <a:rPr lang="en-US" sz="1800" b="0" i="1" u="none" strike="noStrike" cap="none" spc="0">
                              <a:solidFill>
                                <a:schemeClr val="tx1"/>
                              </a:solidFill>
                              <a:latin typeface="Cambria Math"/>
                              <a:ea typeface="Cambria Math"/>
                              <a:cs typeface="Cambria Math"/>
                            </a:rPr>
                          </m:ctrlPr>
                        </m:accPr>
                        <m:e>
                          <m:r>
                            <m:rPr>
                              <m:sty m:val="i"/>
                            </m:rPr>
                            <a:rPr lang="en-US" sz="1800" u="none" strike="noStrike" cap="none" spc="0">
                              <a:solidFill>
                                <a:schemeClr val="tx1"/>
                              </a:solidFill>
                              <a:latin typeface="Cambria Math"/>
                              <a:ea typeface="Cambria Math"/>
                              <a:cs typeface="Cambria Math"/>
                            </a:rPr>
                            <m:t>L</m:t>
                          </m:r>
                        </m:e>
                      </m:acc>
                    </m:oMath>
                  </m:oMathPara>
                </a14:m>
              </mc:Choice>
              <mc:Fallback/>
            </mc:AlternateContent>
            <a:r>
              <a:rPr lang="en-US" sz="1800" b="0" i="0" u="none" strike="noStrike" cap="none" spc="0">
                <a:solidFill>
                  <a:schemeClr val="tx1"/>
                </a:solidFill>
                <a:latin typeface="Arial"/>
                <a:ea typeface="Arial"/>
                <a:cs typeface="Arial"/>
              </a:rPr>
              <a:t> à partir de cartes ZDI </a:t>
            </a:r>
            <a:endParaRPr lang="en-US" sz="1800" b="0" i="0" u="none" strike="noStrike" cap="none" spc="0">
              <a:solidFill>
                <a:schemeClr val="tx1"/>
              </a:solidFill>
              <a:latin typeface="Arial"/>
              <a:ea typeface="Arial"/>
              <a:cs typeface="Arial"/>
            </a:endParaRPr>
          </a:p>
          <a:p>
            <a:pPr marL="283878" indent="-283878">
              <a:buFont typeface="Arial"/>
              <a:buChar char="•"/>
              <a:defRPr/>
            </a:pPr>
            <a:r>
              <a:rPr lang="en-US" sz="1800" b="0" i="0" u="none" strike="noStrike" cap="none" spc="0">
                <a:solidFill>
                  <a:srgbClr val="0070C0"/>
                </a:solidFill>
                <a:latin typeface="Arial"/>
                <a:ea typeface="Arial"/>
                <a:cs typeface="Arial"/>
              </a:rPr>
              <a:t>Waugh et al. 2023</a:t>
            </a:r>
            <a:endParaRPr lang="en-US" sz="1800" b="0" i="0" u="none" strike="noStrike" cap="none" spc="0">
              <a:solidFill>
                <a:schemeClr val="tx1"/>
              </a:solidFill>
              <a:latin typeface="Times New Roman"/>
              <a:cs typeface="Times New Roman"/>
            </a:endParaRPr>
          </a:p>
          <a:p>
            <a:pPr>
              <a:defRPr/>
            </a:pPr>
            <a:endParaRPr sz="1800"/>
          </a:p>
          <a:p>
            <a:pPr marL="283879" indent="-283879">
              <a:buFont typeface="Arial"/>
              <a:buChar char="•"/>
              <a:defRPr/>
            </a:pPr>
            <a:endParaRPr/>
          </a:p>
        </p:txBody>
      </p:sp>
      <p:sp>
        <p:nvSpPr>
          <p:cNvPr id="1620243963" name=""/>
          <p:cNvSpPr txBox="1"/>
          <p:nvPr/>
        </p:nvSpPr>
        <p:spPr bwMode="auto">
          <a:xfrm flipH="0" flipV="0">
            <a:off x="240399" y="4153340"/>
            <a:ext cx="8289254" cy="2560679"/>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defRPr/>
            </a:pPr>
            <a:r>
              <a:rPr b="1"/>
              <a:t>Lien rotation différentielle anti-solaire - freinage magnétique faible</a:t>
            </a:r>
            <a:endParaRPr b="1"/>
          </a:p>
          <a:p>
            <a:pPr marL="283879" indent="-283879">
              <a:buFont typeface="Arial"/>
              <a:buChar char="•"/>
              <a:defRPr/>
            </a:pPr>
            <a:r>
              <a:rPr b="0"/>
              <a:t>Simulations de la rotation différentielle anti-solaire et applicabilité aux étoiles de type solaire en rotation lente (</a:t>
            </a:r>
            <a:r>
              <a:rPr lang="en-US" sz="1800" b="0" i="0" u="none" strike="noStrike" cap="none" spc="0">
                <a:solidFill>
                  <a:srgbClr val="0070C0"/>
                </a:solidFill>
                <a:latin typeface="Arial"/>
                <a:ea typeface="Arial"/>
                <a:cs typeface="Arial"/>
              </a:rPr>
              <a:t>Takehiro, Brun &amp; Yamada 2020)</a:t>
            </a:r>
            <a:endParaRPr b="0"/>
          </a:p>
          <a:p>
            <a:pPr marL="283879" indent="-283879">
              <a:buFont typeface="Arial"/>
              <a:buChar char="•"/>
              <a:defRPr/>
            </a:pPr>
            <a:r>
              <a:rPr lang="en-US" sz="1800" b="0" i="0" u="none" strike="noStrike" cap="none" spc="0">
                <a:solidFill>
                  <a:schemeClr val="tx1"/>
                </a:solidFill>
                <a:latin typeface="Arial"/>
                <a:ea typeface="Arial"/>
                <a:cs typeface="Arial"/>
              </a:rPr>
              <a:t>Modèles cinématiques champ moyen et simulation numériques indiquent un changement de dynamo avec disparition des cycles magnétiques (</a:t>
            </a:r>
            <a:r>
              <a:rPr lang="en-US" sz="1800" b="0" i="0" u="none" strike="noStrike" cap="none" spc="0">
                <a:solidFill>
                  <a:srgbClr val="0070C0"/>
                </a:solidFill>
                <a:latin typeface="Arial"/>
                <a:ea typeface="Arial"/>
                <a:cs typeface="Arial"/>
              </a:rPr>
              <a:t>Noraz et al 2022a, Brun et al. 2022)</a:t>
            </a:r>
            <a:endParaRPr lang="en-US" sz="1800" b="0" i="0" u="none" strike="noStrike" cap="none" spc="0">
              <a:solidFill>
                <a:schemeClr val="tx1"/>
              </a:solidFill>
              <a:latin typeface="Times New Roman"/>
              <a:cs typeface="Times New Roman"/>
            </a:endParaRPr>
          </a:p>
          <a:p>
            <a:pPr marL="283879" indent="-283879">
              <a:buFont typeface="Arial"/>
              <a:buChar char="•"/>
              <a:defRPr/>
            </a:pPr>
            <a:r>
              <a:rPr lang="en-US" sz="1800" b="0" i="0" u="none" strike="noStrike" cap="none" spc="0">
                <a:solidFill>
                  <a:schemeClr val="tx1"/>
                </a:solidFill>
                <a:latin typeface="Arial"/>
                <a:ea typeface="Arial"/>
                <a:cs typeface="Arial"/>
              </a:rPr>
              <a:t>Identification des meilleures cibles Kepler pour détecter la DR anti-solaire (</a:t>
            </a:r>
            <a:r>
              <a:rPr lang="en-US" sz="1800" b="0" i="0" u="none" strike="noStrike" cap="none" spc="0">
                <a:solidFill>
                  <a:srgbClr val="0070C0"/>
                </a:solidFill>
                <a:latin typeface="Arial"/>
                <a:ea typeface="Arial"/>
                <a:cs typeface="Arial"/>
              </a:rPr>
              <a:t>Noraz et al 2022b)</a:t>
            </a:r>
            <a:endParaRPr lang="en-US" sz="1800" b="0" i="0" u="none" strike="noStrike" cap="none" spc="0">
              <a:solidFill>
                <a:schemeClr val="tx1"/>
              </a:solidFill>
              <a:latin typeface="Times New Roman"/>
              <a:cs typeface="Times New Roman"/>
            </a:endParaRPr>
          </a:p>
          <a:p>
            <a:pPr marL="283879" indent="-283879">
              <a:buFont typeface="Arial"/>
              <a:buChar char="•"/>
              <a:defRPr/>
            </a:pPr>
            <a:endParaRPr b="0"/>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2042794948" name=""/>
          <p:cNvSpPr txBox="1"/>
          <p:nvPr/>
        </p:nvSpPr>
        <p:spPr bwMode="auto">
          <a:xfrm flipH="0" flipV="0">
            <a:off x="2126332" y="250623"/>
            <a:ext cx="7939695" cy="488039"/>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lgn="ctr">
              <a:defRPr/>
            </a:pPr>
            <a:r>
              <a:rPr lang="en-US" sz="2600" b="1" i="0" u="none" strike="noStrike" cap="none" spc="0">
                <a:solidFill>
                  <a:schemeClr val="tx1"/>
                </a:solidFill>
                <a:latin typeface="Arial"/>
                <a:ea typeface="Arial"/>
                <a:cs typeface="Arial"/>
              </a:rPr>
              <a:t>Cycles magnétiques des étoiles froides</a:t>
            </a:r>
            <a:endParaRPr sz="2600" b="1"/>
          </a:p>
        </p:txBody>
      </p:sp>
      <p:sp>
        <p:nvSpPr>
          <p:cNvPr id="706749076" name=""/>
          <p:cNvSpPr txBox="1"/>
          <p:nvPr/>
        </p:nvSpPr>
        <p:spPr bwMode="auto">
          <a:xfrm flipH="0" flipV="0">
            <a:off x="187902" y="808516"/>
            <a:ext cx="8245272" cy="3383639"/>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defRPr/>
            </a:pPr>
            <a:r>
              <a:rPr lang="en-US" sz="1800" b="1" i="0" u="none" strike="noStrike" cap="none" spc="0">
                <a:solidFill>
                  <a:schemeClr val="tx1"/>
                </a:solidFill>
                <a:latin typeface="+mn-lt"/>
                <a:ea typeface="+mn-ea"/>
                <a:cs typeface="+mn-cs"/>
              </a:rPr>
              <a:t>Observations</a:t>
            </a:r>
            <a:r>
              <a:rPr b="0"/>
              <a:t> </a:t>
            </a:r>
            <a:r>
              <a:rPr b="1"/>
              <a:t>Bcool : étoiles de type solaire FGK</a:t>
            </a:r>
            <a:endParaRPr b="1"/>
          </a:p>
          <a:p>
            <a:pPr marL="283879" indent="-283879">
              <a:buFont typeface="Arial"/>
              <a:buChar char="•"/>
              <a:defRPr/>
            </a:pPr>
            <a:r>
              <a:rPr lang="en-US" sz="1800" b="0" i="0" u="none" strike="noStrike" cap="none" spc="0">
                <a:solidFill>
                  <a:schemeClr val="tx1"/>
                </a:solidFill>
                <a:latin typeface="Arial"/>
                <a:ea typeface="Arial"/>
                <a:cs typeface="Arial"/>
              </a:rPr>
              <a:t>κ Ceti, </a:t>
            </a:r>
            <a:r>
              <a:rPr lang="en-US" sz="1800" b="0" i="0" u="none" strike="noStrike" cap="none" spc="0">
                <a:solidFill>
                  <a:schemeClr val="tx1"/>
                </a:solidFill>
                <a:latin typeface="Arial"/>
                <a:ea typeface="Arial"/>
                <a:cs typeface="Arial"/>
              </a:rPr>
              <a:t>χ Dra A</a:t>
            </a:r>
            <a:r>
              <a:rPr b="0"/>
              <a:t> : cycles magnétiques/absence surprenants (</a:t>
            </a:r>
            <a:r>
              <a:rPr lang="en-US" sz="1800" b="0" i="0" u="none" strike="noStrike" cap="none" spc="0">
                <a:solidFill>
                  <a:srgbClr val="0070C0"/>
                </a:solidFill>
                <a:latin typeface="Arial"/>
                <a:ea typeface="Arial"/>
                <a:cs typeface="Arial"/>
              </a:rPr>
              <a:t>Boro Saikia et al. 2022, </a:t>
            </a:r>
            <a:r>
              <a:rPr lang="en-US" sz="1800" b="0" i="0" u="none" strike="noStrike" cap="none" spc="0">
                <a:solidFill>
                  <a:srgbClr val="0070C0"/>
                </a:solidFill>
                <a:latin typeface="Arial"/>
                <a:ea typeface="Arial"/>
                <a:cs typeface="Arial"/>
              </a:rPr>
              <a:t>Marsden et al. 2023)</a:t>
            </a:r>
            <a:endParaRPr b="0"/>
          </a:p>
          <a:p>
            <a:pPr marL="283879" indent="-283879">
              <a:buFont typeface="Arial"/>
              <a:buChar char="•"/>
              <a:defRPr/>
            </a:pPr>
            <a:r>
              <a:rPr lang="en-US" sz="1800" b="0" i="0" u="none" strike="noStrike" cap="none" spc="0">
                <a:solidFill>
                  <a:schemeClr val="tx1"/>
                </a:solidFill>
                <a:latin typeface="Arial"/>
                <a:ea typeface="Arial"/>
                <a:cs typeface="Arial"/>
              </a:rPr>
              <a:t>Relation activité chromosphérique / champ longitudinal pour 954 étoiles FGKM PolarBase : changement de comportement étoiles G d’âge intermédiaire (</a:t>
            </a:r>
            <a:r>
              <a:rPr lang="en-US" sz="1800" b="0" i="0" u="none" strike="noStrike" cap="none" spc="0">
                <a:solidFill>
                  <a:srgbClr val="0070C0"/>
                </a:solidFill>
                <a:latin typeface="Arial"/>
                <a:ea typeface="Arial"/>
                <a:cs typeface="Arial"/>
              </a:rPr>
              <a:t>Brown et al. 2022)</a:t>
            </a:r>
            <a:endParaRPr lang="en-US" sz="1800" b="0" i="0" u="none" strike="noStrike" cap="none" spc="0">
              <a:solidFill>
                <a:schemeClr val="tx1"/>
              </a:solidFill>
              <a:latin typeface="Times New Roman"/>
              <a:cs typeface="Times New Roman"/>
            </a:endParaRPr>
          </a:p>
          <a:p>
            <a:pPr>
              <a:defRPr/>
            </a:pPr>
            <a:r>
              <a:rPr lang="en-US" sz="1800" b="1" i="0" u="none" strike="noStrike" cap="none" spc="0">
                <a:solidFill>
                  <a:schemeClr val="tx1"/>
                </a:solidFill>
                <a:latin typeface="Arial"/>
                <a:ea typeface="Arial"/>
                <a:cs typeface="Arial"/>
              </a:rPr>
              <a:t>Observations</a:t>
            </a:r>
            <a:r>
              <a:rPr lang="en-US" sz="1800" b="1" i="0" u="none" strike="noStrike" cap="none" spc="0">
                <a:solidFill>
                  <a:schemeClr val="tx1"/>
                </a:solidFill>
                <a:latin typeface="+mn-lt"/>
                <a:ea typeface="+mn-ea"/>
                <a:cs typeface="+mn-cs"/>
              </a:rPr>
              <a:t> SLS : étoiles naines M</a:t>
            </a:r>
            <a:endParaRPr lang="en-US" sz="1800" b="1" i="0" u="none" strike="noStrike" cap="none" spc="0">
              <a:solidFill>
                <a:schemeClr val="tx1"/>
              </a:solidFill>
              <a:latin typeface="Times New Roman"/>
              <a:cs typeface="Times New Roman"/>
            </a:endParaRPr>
          </a:p>
          <a:p>
            <a:pPr marL="283879" indent="-283879">
              <a:buFont typeface="Arial"/>
              <a:buChar char="•"/>
              <a:defRPr/>
            </a:pPr>
            <a:r>
              <a:rPr lang="en-US" sz="1800" b="0" i="0" u="none" strike="noStrike" cap="none" spc="0">
                <a:solidFill>
                  <a:schemeClr val="tx1"/>
                </a:solidFill>
                <a:latin typeface="Arial"/>
                <a:ea typeface="Arial"/>
                <a:cs typeface="Arial"/>
              </a:rPr>
              <a:t>AD Leo</a:t>
            </a:r>
            <a:r>
              <a:rPr lang="en-US" sz="1800" b="0" i="0" u="none" strike="noStrike" cap="none" spc="0">
                <a:solidFill>
                  <a:schemeClr val="tx1"/>
                </a:solidFill>
                <a:latin typeface="Arial"/>
                <a:ea typeface="Arial"/>
                <a:cs typeface="Arial"/>
              </a:rPr>
              <a:t> : 1ère observation de l’évolution d’un champ dipolaire fort  (</a:t>
            </a:r>
            <a:r>
              <a:rPr lang="en-US" sz="1800" b="0" i="0" u="none" strike="noStrike" cap="none" spc="0">
                <a:solidFill>
                  <a:srgbClr val="0070C0"/>
                </a:solidFill>
                <a:latin typeface="Arial"/>
                <a:ea typeface="Arial"/>
                <a:cs typeface="Arial"/>
              </a:rPr>
              <a:t>Belloti et al. 2023)</a:t>
            </a:r>
            <a:endParaRPr lang="en-US" sz="1800" b="0" i="0" u="none" strike="noStrike" cap="none" spc="0">
              <a:solidFill>
                <a:schemeClr val="tx1"/>
              </a:solidFill>
              <a:latin typeface="Times New Roman"/>
              <a:cs typeface="Times New Roman"/>
            </a:endParaRPr>
          </a:p>
          <a:p>
            <a:pPr marL="283879" indent="-283879">
              <a:buFont typeface="Arial"/>
              <a:buChar char="•"/>
              <a:defRPr/>
            </a:pPr>
            <a:r>
              <a:rPr lang="en-US" sz="1800" b="0" i="0" u="none" strike="noStrike" cap="none" spc="0">
                <a:solidFill>
                  <a:schemeClr val="tx1"/>
                </a:solidFill>
                <a:latin typeface="Arial"/>
                <a:ea typeface="Arial"/>
                <a:cs typeface="Arial"/>
              </a:rPr>
              <a:t>GJ115, GJ905 : 1ère observation d’un renversement de polarités (</a:t>
            </a:r>
            <a:r>
              <a:rPr lang="en-US" sz="1800" b="0" i="0" u="none" strike="noStrike" cap="none" spc="0">
                <a:solidFill>
                  <a:srgbClr val="0070C0"/>
                </a:solidFill>
                <a:latin typeface="Arial"/>
                <a:ea typeface="Arial"/>
                <a:cs typeface="Arial"/>
              </a:rPr>
              <a:t>Lehmann et al. 2024)</a:t>
            </a:r>
            <a:endParaRPr lang="en-US" sz="1800" b="0" i="0" u="none" strike="noStrike" cap="none" spc="0">
              <a:solidFill>
                <a:schemeClr val="tx1"/>
              </a:solidFill>
              <a:latin typeface="Arial"/>
              <a:ea typeface="Arial"/>
              <a:cs typeface="Arial"/>
            </a:endParaRPr>
          </a:p>
          <a:p>
            <a:pPr marL="283879" indent="-283879">
              <a:buFont typeface="Arial"/>
              <a:buChar char="•"/>
              <a:defRPr/>
            </a:pPr>
            <a:endParaRPr lang="en-US" b="0"/>
          </a:p>
        </p:txBody>
      </p:sp>
      <p:grpSp>
        <p:nvGrpSpPr>
          <p:cNvPr id="1770986644" name=""/>
          <p:cNvGrpSpPr/>
          <p:nvPr/>
        </p:nvGrpSpPr>
        <p:grpSpPr bwMode="auto">
          <a:xfrm>
            <a:off x="187914" y="4030341"/>
            <a:ext cx="3135893" cy="2592061"/>
            <a:chOff x="0" y="0"/>
            <a:chExt cx="3135893" cy="2592061"/>
          </a:xfrm>
        </p:grpSpPr>
        <p:pic>
          <p:nvPicPr>
            <p:cNvPr id="31753474" name=""/>
            <p:cNvPicPr>
              <a:picLocks noChangeAspect="1"/>
            </p:cNvPicPr>
            <p:nvPr/>
          </p:nvPicPr>
          <p:blipFill>
            <a:blip r:embed="rId3"/>
            <a:stretch/>
          </p:blipFill>
          <p:spPr bwMode="auto">
            <a:xfrm flipH="0" flipV="0">
              <a:off x="165064" y="202243"/>
              <a:ext cx="2970829" cy="2389818"/>
            </a:xfrm>
            <a:prstGeom prst="rect">
              <a:avLst/>
            </a:prstGeom>
          </p:spPr>
        </p:pic>
        <p:sp>
          <p:nvSpPr>
            <p:cNvPr id="1132908599" name=""/>
            <p:cNvSpPr txBox="1"/>
            <p:nvPr/>
          </p:nvSpPr>
          <p:spPr bwMode="auto">
            <a:xfrm rot="16199932" flipH="0" flipV="0">
              <a:off x="-1003294" y="1003294"/>
              <a:ext cx="2372708" cy="366119"/>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lgn="l">
                <a:defRPr/>
              </a:pPr>
              <a:r>
                <a:rPr lang="en-US" b="0" i="0" u="none" strike="noStrike" cap="none" spc="0">
                  <a:solidFill>
                    <a:srgbClr val="0070C0"/>
                  </a:solidFill>
                  <a:latin typeface="Arial"/>
                  <a:ea typeface="Arial"/>
                  <a:cs typeface="Arial"/>
                </a:rPr>
                <a:t>Perri et al. 2021</a:t>
              </a:r>
              <a:endParaRPr/>
            </a:p>
          </p:txBody>
        </p:sp>
      </p:grpSp>
      <p:sp>
        <p:nvSpPr>
          <p:cNvPr id="1002166560" name=""/>
          <p:cNvSpPr txBox="1"/>
          <p:nvPr/>
        </p:nvSpPr>
        <p:spPr bwMode="auto">
          <a:xfrm flipH="0" flipV="0">
            <a:off x="3523167" y="4164417"/>
            <a:ext cx="8798111" cy="2560679"/>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defRPr/>
            </a:pPr>
            <a:r>
              <a:rPr b="1"/>
              <a:t>Modèles cinématiques Babcock-Leighton 3D</a:t>
            </a:r>
            <a:endParaRPr b="1"/>
          </a:p>
          <a:p>
            <a:pPr marL="283879" indent="-283879">
              <a:buFont typeface="Arial"/>
              <a:buChar char="•"/>
              <a:defRPr/>
            </a:pPr>
            <a:r>
              <a:rPr b="0"/>
              <a:t>étude paramétrique de l’effet des paramètres du modèle (circulation méridienne, diffusivité, etc) sur les propriétés du cycle</a:t>
            </a:r>
            <a:endParaRPr b="0"/>
          </a:p>
          <a:p>
            <a:pPr marL="283879" indent="-283879">
              <a:buFont typeface="Arial"/>
              <a:buChar char="•"/>
              <a:defRPr/>
            </a:pPr>
            <a:r>
              <a:rPr lang="en-US" sz="1800" b="0" i="0" u="none" strike="noStrike" cap="none" spc="0">
                <a:solidFill>
                  <a:schemeClr val="tx1"/>
                </a:solidFill>
                <a:latin typeface="Arial"/>
                <a:ea typeface="Arial"/>
                <a:cs typeface="Arial"/>
              </a:rPr>
              <a:t>nécessité de tenir compte des caractéristique de plusieurs cycles antérieurs pour prédire celles du cycle magnétique suivants confirmation 2D) (</a:t>
            </a:r>
            <a:r>
              <a:rPr lang="en-US" sz="1800" b="0" i="0" u="none" strike="noStrike" cap="none" spc="0">
                <a:solidFill>
                  <a:srgbClr val="0070C0"/>
                </a:solidFill>
                <a:latin typeface="Arial"/>
                <a:ea typeface="Arial"/>
                <a:cs typeface="Arial"/>
              </a:rPr>
              <a:t>Kumar, Jouve &amp; Nandy 2019)</a:t>
            </a:r>
            <a:endParaRPr lang="en-US" sz="1800" b="0" i="0" u="none" strike="noStrike" cap="none" spc="0">
              <a:solidFill>
                <a:schemeClr val="tx1"/>
              </a:solidFill>
              <a:latin typeface="Arial"/>
              <a:ea typeface="Arial"/>
              <a:cs typeface="Arial"/>
            </a:endParaRPr>
          </a:p>
          <a:p>
            <a:pPr>
              <a:defRPr/>
            </a:pPr>
            <a:r>
              <a:rPr lang="en-US" sz="1800" b="1" i="0" u="none" strike="noStrike" cap="none" spc="0">
                <a:solidFill>
                  <a:schemeClr val="tx1"/>
                </a:solidFill>
                <a:latin typeface="+mn-lt"/>
                <a:ea typeface="+mn-ea"/>
                <a:cs typeface="+mn-cs"/>
              </a:rPr>
              <a:t>Modèles couplés dynamo champ moyen / vent stellaire</a:t>
            </a:r>
            <a:endParaRPr lang="en-US" sz="1800" b="1" i="0" u="none" strike="noStrike" cap="none" spc="0">
              <a:solidFill>
                <a:schemeClr val="tx1"/>
              </a:solidFill>
              <a:latin typeface="Times New Roman"/>
              <a:cs typeface="Times New Roman"/>
            </a:endParaRPr>
          </a:p>
          <a:p>
            <a:pPr marL="283879" indent="-283879">
              <a:buFont typeface="Arial"/>
              <a:buChar char="•"/>
              <a:defRPr/>
            </a:pPr>
            <a:r>
              <a:rPr lang="en-US" sz="1800" b="0" i="0" u="none" strike="noStrike" cap="none" spc="0">
                <a:solidFill>
                  <a:schemeClr val="tx1"/>
                </a:solidFill>
                <a:latin typeface="Arial"/>
                <a:ea typeface="Arial"/>
                <a:cs typeface="Arial"/>
              </a:rPr>
              <a:t>rétroaction du vent sur la dynamo favorise les solutions quadrupolaires (</a:t>
            </a:r>
            <a:r>
              <a:rPr lang="en-US" sz="1800" b="0" i="0" u="none" strike="noStrike" cap="none" spc="0">
                <a:solidFill>
                  <a:srgbClr val="0070C0"/>
                </a:solidFill>
                <a:latin typeface="Arial"/>
                <a:ea typeface="Arial"/>
                <a:cs typeface="Arial"/>
              </a:rPr>
              <a:t>Perri et al. 2021)</a:t>
            </a:r>
            <a:endParaRPr lang="en-US" sz="1800" b="0" i="0" u="none" strike="noStrike" cap="none" spc="0">
              <a:solidFill>
                <a:schemeClr val="tx1"/>
              </a:solidFill>
              <a:latin typeface="Times New Roman"/>
              <a:cs typeface="Times New Roman"/>
            </a:endParaRPr>
          </a:p>
        </p:txBody>
      </p:sp>
      <p:grpSp>
        <p:nvGrpSpPr>
          <p:cNvPr id="2016125414" name=""/>
          <p:cNvGrpSpPr/>
          <p:nvPr/>
        </p:nvGrpSpPr>
        <p:grpSpPr bwMode="auto">
          <a:xfrm>
            <a:off x="8490781" y="431947"/>
            <a:ext cx="3623244" cy="4003250"/>
            <a:chOff x="0" y="0"/>
            <a:chExt cx="3623244" cy="4003250"/>
          </a:xfrm>
        </p:grpSpPr>
        <p:pic>
          <p:nvPicPr>
            <p:cNvPr id="854221622" name=""/>
            <p:cNvPicPr>
              <a:picLocks noChangeAspect="1"/>
            </p:cNvPicPr>
            <p:nvPr/>
          </p:nvPicPr>
          <p:blipFill>
            <a:blip r:embed="rId4"/>
            <a:stretch/>
          </p:blipFill>
          <p:spPr bwMode="auto">
            <a:xfrm rot="0" flipH="0" flipV="0">
              <a:off x="0" y="506074"/>
              <a:ext cx="3283398" cy="3497175"/>
            </a:xfrm>
            <a:prstGeom prst="rect">
              <a:avLst/>
            </a:prstGeom>
          </p:spPr>
        </p:pic>
        <p:sp>
          <p:nvSpPr>
            <p:cNvPr id="1635317598" name=""/>
            <p:cNvSpPr txBox="1"/>
            <p:nvPr/>
          </p:nvSpPr>
          <p:spPr bwMode="auto">
            <a:xfrm rot="0" flipH="0" flipV="0">
              <a:off x="361389" y="0"/>
              <a:ext cx="2560979" cy="366119"/>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lgn="ctr">
                <a:defRPr/>
              </a:pPr>
              <a:r>
                <a:rPr/>
                <a:t>GJ1151</a:t>
              </a:r>
              <a:endParaRPr/>
            </a:p>
          </p:txBody>
        </p:sp>
        <p:sp>
          <p:nvSpPr>
            <p:cNvPr id="1276028002" name=""/>
            <p:cNvSpPr txBox="1"/>
            <p:nvPr/>
          </p:nvSpPr>
          <p:spPr bwMode="auto">
            <a:xfrm rot="0" flipH="0" flipV="0">
              <a:off x="127154" y="310741"/>
              <a:ext cx="732068" cy="259439"/>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lgn="ctr">
                <a:defRPr/>
              </a:pPr>
              <a:r>
                <a:rPr sz="1100"/>
                <a:t>2019/20</a:t>
              </a:r>
              <a:endParaRPr/>
            </a:p>
          </p:txBody>
        </p:sp>
        <p:sp>
          <p:nvSpPr>
            <p:cNvPr id="824198834" name=""/>
            <p:cNvSpPr txBox="1"/>
            <p:nvPr/>
          </p:nvSpPr>
          <p:spPr bwMode="auto">
            <a:xfrm rot="0" flipH="0" flipV="0">
              <a:off x="1275485" y="310741"/>
              <a:ext cx="733507" cy="259439"/>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lgn="ctr">
                <a:defRPr/>
              </a:pPr>
              <a:r>
                <a:rPr sz="1100"/>
                <a:t>2020/21</a:t>
              </a:r>
              <a:endParaRPr/>
            </a:p>
          </p:txBody>
        </p:sp>
        <p:sp>
          <p:nvSpPr>
            <p:cNvPr id="1928633399" name=""/>
            <p:cNvSpPr txBox="1"/>
            <p:nvPr/>
          </p:nvSpPr>
          <p:spPr bwMode="auto">
            <a:xfrm rot="0" flipH="0" flipV="0">
              <a:off x="2369309" y="297007"/>
              <a:ext cx="734587" cy="259439"/>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lgn="ctr">
                <a:defRPr/>
              </a:pPr>
              <a:r>
                <a:rPr sz="1100"/>
                <a:t>2021/22</a:t>
              </a:r>
              <a:endParaRPr/>
            </a:p>
          </p:txBody>
        </p:sp>
        <p:sp>
          <p:nvSpPr>
            <p:cNvPr id="254807921" name=""/>
            <p:cNvSpPr txBox="1"/>
            <p:nvPr/>
          </p:nvSpPr>
          <p:spPr bwMode="auto">
            <a:xfrm rot="16199932" flipH="0" flipV="0">
              <a:off x="2255089" y="1729123"/>
              <a:ext cx="2370188" cy="366119"/>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lgn="l">
                <a:defRPr/>
              </a:pPr>
              <a:r>
                <a:rPr lang="en-US" b="0" i="0" u="none" strike="noStrike" cap="none" spc="0">
                  <a:solidFill>
                    <a:srgbClr val="0070C0"/>
                  </a:solidFill>
                  <a:latin typeface="Arial"/>
                  <a:ea typeface="Arial"/>
                  <a:cs typeface="Arial"/>
                </a:rPr>
                <a:t>Lehmann et al. 2024</a:t>
              </a:r>
              <a:endParaRPr/>
            </a:p>
          </p:txBody>
        </p:sp>
      </p:gr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71735065" name="Title 1"/>
          <p:cNvSpPr>
            <a:spLocks noGrp="1"/>
          </p:cNvSpPr>
          <p:nvPr>
            <p:ph type="title"/>
          </p:nvPr>
        </p:nvSpPr>
        <p:spPr bwMode="auto">
          <a:xfrm flipH="0" flipV="0">
            <a:off x="663559" y="99773"/>
            <a:ext cx="11235802" cy="1106920"/>
          </a:xfrm>
        </p:spPr>
        <p:txBody>
          <a:bodyPr/>
          <a:lstStyle/>
          <a:p>
            <a:pPr algn="ctr">
              <a:defRPr/>
            </a:pPr>
            <a:r>
              <a:rPr lang="en-US" sz="2600" b="1" i="0" u="none" strike="noStrike" cap="none" spc="0">
                <a:solidFill>
                  <a:schemeClr val="tx1"/>
                </a:solidFill>
                <a:latin typeface="Arial"/>
                <a:ea typeface="Arial"/>
                <a:cs typeface="Arial"/>
              </a:rPr>
              <a:t>Caractérisation de la variabilité stellaire à </a:t>
            </a:r>
            <a:r>
              <a:rPr lang="en-US" sz="2600" b="1" i="0" u="none" strike="noStrike" cap="none" spc="0">
                <a:solidFill>
                  <a:schemeClr val="tx1"/>
                </a:solidFill>
                <a:latin typeface="Arial"/>
                <a:ea typeface="Arial"/>
                <a:cs typeface="Arial"/>
              </a:rPr>
              <a:t>l’aide d’autres observables</a:t>
            </a:r>
            <a:endParaRPr sz="2600" b="1" i="0" u="none" strike="noStrike" cap="none" spc="0">
              <a:solidFill>
                <a:schemeClr val="tx1"/>
              </a:solidFill>
              <a:latin typeface="Arial"/>
              <a:cs typeface="Arial"/>
            </a:endParaRPr>
          </a:p>
        </p:txBody>
      </p:sp>
      <p:sp>
        <p:nvSpPr>
          <p:cNvPr id="313953598" name="Content Placeholder 2"/>
          <p:cNvSpPr>
            <a:spLocks noGrp="1"/>
          </p:cNvSpPr>
          <p:nvPr/>
        </p:nvSpPr>
        <p:spPr bwMode="auto">
          <a:xfrm flipH="0" flipV="0">
            <a:off x="5754785" y="2279504"/>
            <a:ext cx="5813759" cy="4109184"/>
          </a:xfrm>
        </p:spPr>
        <p:txBody>
          <a:bodyPr vertOverflow="overflow" horzOverflow="overflow" vert="horz" wrap="square" lIns="91440" tIns="45720" rIns="91440" bIns="45720" numCol="1" spcCol="0" rtlCol="0" fromWordArt="0" anchor="t" anchorCtr="0" forceAA="0" upright="0" compatLnSpc="0">
            <a:normAutofit/>
          </a:bodyPr>
          <a:lstStyle>
            <a:lvl1pPr marL="228600" indent="-228600" algn="l" defTabSz="914400">
              <a:lnSpc>
                <a:spcPct val="90000"/>
              </a:lnSpc>
              <a:spcBef>
                <a:spcPts val="999"/>
              </a:spcBef>
              <a:buFont typeface="Arial"/>
              <a:buChar char="•"/>
              <a:defRPr sz="2800">
                <a:solidFill>
                  <a:schemeClr val="tx1"/>
                </a:solidFill>
                <a:latin typeface="+mn-lt"/>
                <a:ea typeface="+mn-ea"/>
                <a:cs typeface="+mn-cs"/>
              </a:defRPr>
            </a:lvl1pPr>
            <a:lvl2pPr marL="685800" indent="-228600" algn="l" defTabSz="914400">
              <a:lnSpc>
                <a:spcPct val="90000"/>
              </a:lnSpc>
              <a:spcBef>
                <a:spcPts val="499"/>
              </a:spcBef>
              <a:buFont typeface="Arial"/>
              <a:buChar char="•"/>
              <a:defRPr sz="2400">
                <a:solidFill>
                  <a:schemeClr val="tx1"/>
                </a:solidFill>
                <a:latin typeface="+mn-lt"/>
                <a:ea typeface="+mn-ea"/>
                <a:cs typeface="+mn-cs"/>
              </a:defRPr>
            </a:lvl2pPr>
            <a:lvl3pPr marL="1143000" indent="-228600" algn="l" defTabSz="914400">
              <a:lnSpc>
                <a:spcPct val="90000"/>
              </a:lnSpc>
              <a:spcBef>
                <a:spcPts val="499"/>
              </a:spcBef>
              <a:buFont typeface="Arial"/>
              <a:buChar char="•"/>
              <a:defRPr sz="2000">
                <a:solidFill>
                  <a:schemeClr val="tx1"/>
                </a:solidFill>
                <a:latin typeface="+mn-lt"/>
                <a:ea typeface="+mn-ea"/>
                <a:cs typeface="+mn-cs"/>
              </a:defRPr>
            </a:lvl3pPr>
            <a:lvl4pPr marL="1600200" indent="-228600" algn="l" defTabSz="914400">
              <a:lnSpc>
                <a:spcPct val="90000"/>
              </a:lnSpc>
              <a:spcBef>
                <a:spcPts val="499"/>
              </a:spcBef>
              <a:buFont typeface="Arial"/>
              <a:buChar char="•"/>
              <a:defRPr sz="1800">
                <a:solidFill>
                  <a:schemeClr val="tx1"/>
                </a:solidFill>
                <a:latin typeface="+mn-lt"/>
                <a:ea typeface="+mn-ea"/>
                <a:cs typeface="+mn-cs"/>
              </a:defRPr>
            </a:lvl4pPr>
            <a:lvl5pPr marL="2057400" indent="-228600" algn="l" defTabSz="914400">
              <a:lnSpc>
                <a:spcPct val="90000"/>
              </a:lnSpc>
              <a:spcBef>
                <a:spcPts val="499"/>
              </a:spcBef>
              <a:buFont typeface="Arial"/>
              <a:buChar char="•"/>
              <a:defRPr sz="1800">
                <a:solidFill>
                  <a:schemeClr val="tx1"/>
                </a:solidFill>
                <a:latin typeface="+mn-lt"/>
                <a:ea typeface="+mn-ea"/>
                <a:cs typeface="+mn-cs"/>
              </a:defRPr>
            </a:lvl5pPr>
            <a:lvl6pPr marL="2514599" indent="-228600" algn="l" defTabSz="914400">
              <a:lnSpc>
                <a:spcPct val="90000"/>
              </a:lnSpc>
              <a:spcBef>
                <a:spcPts val="499"/>
              </a:spcBef>
              <a:buFont typeface="Arial"/>
              <a:buChar char="•"/>
              <a:defRPr sz="1800">
                <a:solidFill>
                  <a:schemeClr val="tx1"/>
                </a:solidFill>
                <a:latin typeface="+mn-lt"/>
                <a:ea typeface="+mn-ea"/>
                <a:cs typeface="+mn-cs"/>
              </a:defRPr>
            </a:lvl6pPr>
            <a:lvl7pPr marL="2971800" indent="-228600" algn="l" defTabSz="914400">
              <a:lnSpc>
                <a:spcPct val="90000"/>
              </a:lnSpc>
              <a:spcBef>
                <a:spcPts val="499"/>
              </a:spcBef>
              <a:buFont typeface="Arial"/>
              <a:buChar char="•"/>
              <a:defRPr sz="1800">
                <a:solidFill>
                  <a:schemeClr val="tx1"/>
                </a:solidFill>
                <a:latin typeface="+mn-lt"/>
                <a:ea typeface="+mn-ea"/>
                <a:cs typeface="+mn-cs"/>
              </a:defRPr>
            </a:lvl7pPr>
            <a:lvl8pPr marL="3429000" indent="-228600" algn="l" defTabSz="914400">
              <a:lnSpc>
                <a:spcPct val="90000"/>
              </a:lnSpc>
              <a:spcBef>
                <a:spcPts val="499"/>
              </a:spcBef>
              <a:buFont typeface="Arial"/>
              <a:buChar char="•"/>
              <a:defRPr sz="1800">
                <a:solidFill>
                  <a:schemeClr val="tx1"/>
                </a:solidFill>
                <a:latin typeface="+mn-lt"/>
                <a:ea typeface="+mn-ea"/>
                <a:cs typeface="+mn-cs"/>
              </a:defRPr>
            </a:lvl8pPr>
            <a:lvl9pPr marL="3886200" indent="-228600" algn="l" defTabSz="914400">
              <a:lnSpc>
                <a:spcPct val="90000"/>
              </a:lnSpc>
              <a:spcBef>
                <a:spcPts val="499"/>
              </a:spcBef>
              <a:buFont typeface="Arial"/>
              <a:buChar char="•"/>
              <a:defRPr sz="1800">
                <a:solidFill>
                  <a:schemeClr val="tx1"/>
                </a:solidFill>
                <a:latin typeface="+mn-lt"/>
                <a:ea typeface="+mn-ea"/>
                <a:cs typeface="+mn-cs"/>
              </a:defRPr>
            </a:lvl9pPr>
          </a:lstStyle>
          <a:p>
            <a:pPr>
              <a:defRPr/>
            </a:pPr>
            <a:endParaRPr/>
          </a:p>
        </p:txBody>
      </p:sp>
      <p:sp>
        <p:nvSpPr>
          <p:cNvPr id="1229139007" name="Content Placeholder 2"/>
          <p:cNvSpPr>
            <a:spLocks noGrp="1"/>
          </p:cNvSpPr>
          <p:nvPr/>
        </p:nvSpPr>
        <p:spPr bwMode="auto">
          <a:xfrm flipH="0" flipV="0">
            <a:off x="6321135" y="1391162"/>
            <a:ext cx="5578227" cy="5172428"/>
          </a:xfrm>
        </p:spPr>
        <p:txBody>
          <a:bodyPr vertOverflow="overflow" horzOverflow="overflow" vert="horz" wrap="square" lIns="91440" tIns="45720" rIns="91440" bIns="45720" numCol="1" spcCol="0" rtlCol="0" fromWordArt="0" anchor="t" anchorCtr="0" forceAA="0" upright="0" compatLnSpc="0">
            <a:normAutofit fontScale="75000" lnSpcReduction="5000"/>
          </a:bodyPr>
          <a:lstStyle>
            <a:lvl1pPr marL="228600" indent="-228600" algn="l" defTabSz="914400">
              <a:lnSpc>
                <a:spcPct val="90000"/>
              </a:lnSpc>
              <a:spcBef>
                <a:spcPts val="997"/>
              </a:spcBef>
              <a:buFont typeface="Arial"/>
              <a:buChar char="•"/>
              <a:defRPr sz="2800">
                <a:solidFill>
                  <a:schemeClr val="tx1"/>
                </a:solidFill>
                <a:latin typeface="+mn-lt"/>
                <a:ea typeface="+mn-ea"/>
                <a:cs typeface="+mn-cs"/>
              </a:defRPr>
            </a:lvl1pPr>
            <a:lvl2pPr marL="685800" indent="-228600" algn="l" defTabSz="914400">
              <a:lnSpc>
                <a:spcPct val="90000"/>
              </a:lnSpc>
              <a:spcBef>
                <a:spcPts val="497"/>
              </a:spcBef>
              <a:buFont typeface="Arial"/>
              <a:buChar char="•"/>
              <a:defRPr sz="2400">
                <a:solidFill>
                  <a:schemeClr val="tx1"/>
                </a:solidFill>
                <a:latin typeface="+mn-lt"/>
                <a:ea typeface="+mn-ea"/>
                <a:cs typeface="+mn-cs"/>
              </a:defRPr>
            </a:lvl2pPr>
            <a:lvl3pPr marL="1143000" indent="-228600" algn="l" defTabSz="914400">
              <a:lnSpc>
                <a:spcPct val="90000"/>
              </a:lnSpc>
              <a:spcBef>
                <a:spcPts val="497"/>
              </a:spcBef>
              <a:buFont typeface="Arial"/>
              <a:buChar char="•"/>
              <a:defRPr sz="2000">
                <a:solidFill>
                  <a:schemeClr val="tx1"/>
                </a:solidFill>
                <a:latin typeface="+mn-lt"/>
                <a:ea typeface="+mn-ea"/>
                <a:cs typeface="+mn-cs"/>
              </a:defRPr>
            </a:lvl3pPr>
            <a:lvl4pPr marL="1600200" indent="-228600" algn="l" defTabSz="914400">
              <a:lnSpc>
                <a:spcPct val="90000"/>
              </a:lnSpc>
              <a:spcBef>
                <a:spcPts val="497"/>
              </a:spcBef>
              <a:buFont typeface="Arial"/>
              <a:buChar char="•"/>
              <a:defRPr sz="1800">
                <a:solidFill>
                  <a:schemeClr val="tx1"/>
                </a:solidFill>
                <a:latin typeface="+mn-lt"/>
                <a:ea typeface="+mn-ea"/>
                <a:cs typeface="+mn-cs"/>
              </a:defRPr>
            </a:lvl4pPr>
            <a:lvl5pPr marL="2057400" indent="-228600" algn="l" defTabSz="914400">
              <a:lnSpc>
                <a:spcPct val="90000"/>
              </a:lnSpc>
              <a:spcBef>
                <a:spcPts val="497"/>
              </a:spcBef>
              <a:buFont typeface="Arial"/>
              <a:buChar char="•"/>
              <a:defRPr sz="1800">
                <a:solidFill>
                  <a:schemeClr val="tx1"/>
                </a:solidFill>
                <a:latin typeface="+mn-lt"/>
                <a:ea typeface="+mn-ea"/>
                <a:cs typeface="+mn-cs"/>
              </a:defRPr>
            </a:lvl5pPr>
            <a:lvl6pPr marL="2514597" indent="-228600" algn="l" defTabSz="914400">
              <a:lnSpc>
                <a:spcPct val="90000"/>
              </a:lnSpc>
              <a:spcBef>
                <a:spcPts val="497"/>
              </a:spcBef>
              <a:buFont typeface="Arial"/>
              <a:buChar char="•"/>
              <a:defRPr sz="1800">
                <a:solidFill>
                  <a:schemeClr val="tx1"/>
                </a:solidFill>
                <a:latin typeface="+mn-lt"/>
                <a:ea typeface="+mn-ea"/>
                <a:cs typeface="+mn-cs"/>
              </a:defRPr>
            </a:lvl6pPr>
            <a:lvl7pPr marL="2971800" indent="-228600" algn="l" defTabSz="914400">
              <a:lnSpc>
                <a:spcPct val="90000"/>
              </a:lnSpc>
              <a:spcBef>
                <a:spcPts val="497"/>
              </a:spcBef>
              <a:buFont typeface="Arial"/>
              <a:buChar char="•"/>
              <a:defRPr sz="1800">
                <a:solidFill>
                  <a:schemeClr val="tx1"/>
                </a:solidFill>
                <a:latin typeface="+mn-lt"/>
                <a:ea typeface="+mn-ea"/>
                <a:cs typeface="+mn-cs"/>
              </a:defRPr>
            </a:lvl7pPr>
            <a:lvl8pPr marL="3429000" indent="-228600" algn="l" defTabSz="914400">
              <a:lnSpc>
                <a:spcPct val="90000"/>
              </a:lnSpc>
              <a:spcBef>
                <a:spcPts val="497"/>
              </a:spcBef>
              <a:buFont typeface="Arial"/>
              <a:buChar char="•"/>
              <a:defRPr sz="1800">
                <a:solidFill>
                  <a:schemeClr val="tx1"/>
                </a:solidFill>
                <a:latin typeface="+mn-lt"/>
                <a:ea typeface="+mn-ea"/>
                <a:cs typeface="+mn-cs"/>
              </a:defRPr>
            </a:lvl8pPr>
            <a:lvl9pPr marL="3886200" indent="-228600" algn="l" defTabSz="914400">
              <a:lnSpc>
                <a:spcPct val="90000"/>
              </a:lnSpc>
              <a:spcBef>
                <a:spcPts val="497"/>
              </a:spcBef>
              <a:buFont typeface="Arial"/>
              <a:buChar char="•"/>
              <a:defRPr sz="1800">
                <a:solidFill>
                  <a:schemeClr val="tx1"/>
                </a:solidFill>
                <a:latin typeface="+mn-lt"/>
                <a:ea typeface="+mn-ea"/>
                <a:cs typeface="+mn-cs"/>
              </a:defRPr>
            </a:lvl9pPr>
          </a:lstStyle>
          <a:p>
            <a:pPr lvl="1">
              <a:defRPr/>
            </a:pPr>
            <a:r>
              <a:rPr lang="en-US" sz="2400" b="1" i="0" u="none" strike="noStrike" cap="none" spc="0">
                <a:solidFill>
                  <a:schemeClr val="tx1"/>
                </a:solidFill>
                <a:latin typeface="Arial"/>
                <a:ea typeface="Arial"/>
                <a:cs typeface="Arial"/>
              </a:rPr>
              <a:t>S</a:t>
            </a:r>
            <a:r>
              <a:rPr lang="en-US" sz="2400" b="1" i="0" u="none" strike="noStrike" cap="none" spc="0">
                <a:solidFill>
                  <a:schemeClr val="tx1"/>
                </a:solidFill>
                <a:latin typeface="Arial"/>
                <a:ea typeface="Arial"/>
                <a:cs typeface="Arial"/>
              </a:rPr>
              <a:t>tatistique des cycles naines M</a:t>
            </a:r>
            <a:r>
              <a:rPr lang="en-US" sz="2400" b="0" i="0" u="none" strike="noStrike" cap="none" spc="0">
                <a:solidFill>
                  <a:schemeClr val="tx1"/>
                </a:solidFill>
                <a:latin typeface="Arial"/>
                <a:ea typeface="Arial"/>
                <a:cs typeface="Arial"/>
              </a:rPr>
              <a:t> </a:t>
            </a:r>
            <a:r>
              <a:rPr lang="en-US" sz="2400" b="0" i="0" u="none" strike="noStrike" cap="none" spc="0">
                <a:solidFill>
                  <a:schemeClr val="tx1"/>
                </a:solidFill>
                <a:latin typeface="Arial"/>
                <a:ea typeface="Arial"/>
                <a:cs typeface="Arial"/>
              </a:rPr>
              <a:t>(</a:t>
            </a:r>
            <a:r>
              <a:rPr lang="en-US" sz="2400" b="0" i="0" u="none" strike="noStrike" cap="none" spc="0">
                <a:solidFill>
                  <a:srgbClr val="0070C0"/>
                </a:solidFill>
                <a:latin typeface="Arial"/>
                <a:ea typeface="Arial"/>
                <a:cs typeface="Arial"/>
              </a:rPr>
              <a:t>Mignon et al 2023</a:t>
            </a:r>
            <a:r>
              <a:rPr lang="en-US" sz="2400" b="0" i="0" u="none" strike="noStrike" cap="none" spc="0">
                <a:solidFill>
                  <a:schemeClr val="tx1"/>
                </a:solidFill>
                <a:latin typeface="Arial"/>
                <a:ea typeface="Arial"/>
                <a:cs typeface="Arial"/>
              </a:rPr>
              <a:t>) </a:t>
            </a:r>
            <a:r>
              <a:rPr lang="en-US" sz="2400" b="0" i="0" u="none" strike="noStrike" cap="none" spc="0">
                <a:solidFill>
                  <a:schemeClr val="tx1"/>
                </a:solidFill>
                <a:latin typeface="Arial"/>
                <a:ea typeface="Arial"/>
                <a:cs typeface="Arial"/>
              </a:rPr>
              <a:t>avec l’émission chromosphérique</a:t>
            </a:r>
            <a:endParaRPr sz="2400" b="0" i="0" u="none" strike="noStrike" cap="none" spc="0">
              <a:solidFill>
                <a:schemeClr val="tx1"/>
              </a:solidFill>
              <a:latin typeface="Arial"/>
              <a:cs typeface="Arial"/>
            </a:endParaRPr>
          </a:p>
          <a:p>
            <a:pPr lvl="2">
              <a:defRPr/>
            </a:pPr>
            <a:r>
              <a:rPr lang="en-US" sz="2000" b="1" i="0" u="none" strike="noStrike" cap="none" spc="0">
                <a:solidFill>
                  <a:schemeClr val="tx1"/>
                </a:solidFill>
                <a:latin typeface="Arial"/>
                <a:ea typeface="Arial"/>
                <a:cs typeface="Arial"/>
              </a:rPr>
              <a:t>Pas de dépendance claire </a:t>
            </a:r>
            <a:r>
              <a:rPr lang="en-US" sz="2000" b="0" i="0" u="none" strike="noStrike" cap="none" spc="0">
                <a:solidFill>
                  <a:schemeClr val="tx1"/>
                </a:solidFill>
                <a:latin typeface="Arial"/>
                <a:ea typeface="Arial"/>
                <a:cs typeface="Arial"/>
              </a:rPr>
              <a:t>avec </a:t>
            </a:r>
            <a:r>
              <a:rPr lang="en-US" sz="2000" b="0" i="0" u="none" strike="noStrike" cap="none" spc="0">
                <a:solidFill>
                  <a:schemeClr val="tx1"/>
                </a:solidFill>
                <a:latin typeface="Arial"/>
                <a:ea typeface="Arial"/>
                <a:cs typeface="Arial"/>
              </a:rPr>
              <a:t>longueur de cycle, période de rotation ou type spectral </a:t>
            </a:r>
            <a:endParaRPr sz="2400" b="0" i="0" u="none" strike="noStrike" cap="none" spc="0">
              <a:solidFill>
                <a:schemeClr val="tx1"/>
              </a:solidFill>
              <a:latin typeface="Arial"/>
              <a:cs typeface="Arial"/>
            </a:endParaRPr>
          </a:p>
          <a:p>
            <a:pPr lvl="1">
              <a:defRPr/>
            </a:pPr>
            <a:r>
              <a:rPr lang="en-US" sz="2400" b="1" i="0" u="none" strike="noStrike" cap="none" spc="0">
                <a:solidFill>
                  <a:schemeClr val="tx1"/>
                </a:solidFill>
                <a:latin typeface="Arial"/>
                <a:ea typeface="Arial"/>
                <a:cs typeface="Arial"/>
              </a:rPr>
              <a:t>R</a:t>
            </a:r>
            <a:r>
              <a:rPr lang="en-US" sz="2400" b="1" i="0" u="none" strike="noStrike" cap="none" spc="0">
                <a:solidFill>
                  <a:schemeClr val="tx1"/>
                </a:solidFill>
                <a:latin typeface="Arial"/>
                <a:ea typeface="Arial"/>
                <a:cs typeface="Arial"/>
              </a:rPr>
              <a:t>elations complexes entre indicateurs</a:t>
            </a:r>
            <a:r>
              <a:rPr lang="en-US" sz="2400" b="0" i="0" u="none" strike="noStrike" cap="none" spc="0">
                <a:solidFill>
                  <a:schemeClr val="tx1"/>
                </a:solidFill>
                <a:latin typeface="Arial"/>
                <a:ea typeface="Arial"/>
                <a:cs typeface="Arial"/>
              </a:rPr>
              <a:t> </a:t>
            </a:r>
            <a:r>
              <a:rPr lang="en-US" sz="2400" b="0" i="0" u="none" strike="noStrike" cap="none" spc="0">
                <a:solidFill>
                  <a:schemeClr val="tx1"/>
                </a:solidFill>
                <a:latin typeface="Arial"/>
                <a:ea typeface="Arial"/>
                <a:cs typeface="Arial"/>
              </a:rPr>
              <a:t>d’activité </a:t>
            </a:r>
            <a:r>
              <a:rPr lang="en-US" sz="2400" b="0" i="0" u="none" strike="noStrike" cap="none" spc="0">
                <a:solidFill>
                  <a:schemeClr val="tx1"/>
                </a:solidFill>
                <a:latin typeface="Arial"/>
                <a:ea typeface="Arial"/>
                <a:cs typeface="Arial"/>
              </a:rPr>
              <a:t>chromosphérique  </a:t>
            </a:r>
            <a:r>
              <a:rPr lang="en-US" sz="2400" b="0" i="0" u="none" strike="noStrike" cap="none" spc="0">
                <a:solidFill>
                  <a:schemeClr val="tx1"/>
                </a:solidFill>
                <a:latin typeface="Arial"/>
                <a:ea typeface="Arial"/>
                <a:cs typeface="Arial"/>
              </a:rPr>
              <a:t>(</a:t>
            </a:r>
            <a:r>
              <a:rPr lang="en-US" sz="2400" b="0" i="0" u="none" strike="noStrike" cap="none" spc="0">
                <a:solidFill>
                  <a:srgbClr val="0070C0"/>
                </a:solidFill>
                <a:latin typeface="Arial"/>
                <a:ea typeface="Arial"/>
                <a:cs typeface="Arial"/>
              </a:rPr>
              <a:t>Meunier et al 2022, 2023</a:t>
            </a:r>
            <a:r>
              <a:rPr lang="en-US" sz="2400" b="0" i="0" u="none" strike="noStrike" cap="none" spc="0">
                <a:solidFill>
                  <a:schemeClr val="tx1"/>
                </a:solidFill>
                <a:latin typeface="Arial"/>
                <a:ea typeface="Arial"/>
                <a:cs typeface="Arial"/>
              </a:rPr>
              <a:t>)</a:t>
            </a:r>
            <a:endParaRPr sz="2400" b="0" i="0" u="none" strike="noStrike" cap="none" spc="0">
              <a:solidFill>
                <a:schemeClr val="tx1"/>
              </a:solidFill>
              <a:latin typeface="Arial"/>
              <a:cs typeface="Arial"/>
            </a:endParaRPr>
          </a:p>
          <a:p>
            <a:pPr lvl="2">
              <a:defRPr/>
            </a:pPr>
            <a:r>
              <a:rPr lang="en-US" sz="2000" b="1" i="0" u="none" strike="noStrike" cap="none" spc="0">
                <a:solidFill>
                  <a:schemeClr val="tx1"/>
                </a:solidFill>
                <a:latin typeface="Arial"/>
                <a:ea typeface="Arial"/>
                <a:cs typeface="Arial"/>
              </a:rPr>
              <a:t>Origine</a:t>
            </a:r>
            <a:r>
              <a:rPr lang="en-US" sz="2000" b="1" i="0" u="none" strike="noStrike" cap="none" spc="0">
                <a:solidFill>
                  <a:schemeClr val="tx1"/>
                </a:solidFill>
                <a:latin typeface="Arial"/>
                <a:ea typeface="Arial"/>
                <a:cs typeface="Arial"/>
              </a:rPr>
              <a:t> </a:t>
            </a:r>
            <a:r>
              <a:rPr lang="en-US" sz="2000" b="1" i="0" u="none" strike="noStrike" cap="none" spc="0">
                <a:solidFill>
                  <a:schemeClr val="tx1"/>
                </a:solidFill>
                <a:latin typeface="Arial"/>
                <a:ea typeface="Arial"/>
                <a:cs typeface="Arial"/>
              </a:rPr>
              <a:t>différente FGK et M ?</a:t>
            </a:r>
            <a:endParaRPr sz="2000" b="1" i="0" u="none" strike="noStrike" cap="none" spc="0">
              <a:solidFill>
                <a:schemeClr val="tx1"/>
              </a:solidFill>
              <a:latin typeface="Arial"/>
              <a:cs typeface="Arial"/>
            </a:endParaRPr>
          </a:p>
          <a:p>
            <a:pPr lvl="2">
              <a:defRPr/>
            </a:pPr>
            <a:r>
              <a:rPr lang="en-US" sz="2000" b="0" i="0" u="none" strike="noStrike" cap="none" spc="0">
                <a:solidFill>
                  <a:schemeClr val="tx1"/>
                </a:solidFill>
                <a:latin typeface="Arial"/>
                <a:ea typeface="Arial"/>
                <a:cs typeface="Arial"/>
              </a:rPr>
              <a:t>Cas à faible corrélation ou anticorrélations</a:t>
            </a:r>
            <a:r>
              <a:rPr lang="en-US" sz="2000" b="0" i="0" u="none" strike="noStrike" cap="none" spc="0">
                <a:solidFill>
                  <a:schemeClr val="tx1"/>
                </a:solidFill>
                <a:latin typeface="Arial"/>
                <a:ea typeface="Arial"/>
                <a:cs typeface="Arial"/>
              </a:rPr>
              <a:t> =&gt; </a:t>
            </a:r>
            <a:r>
              <a:rPr lang="en-US" sz="2000" b="1" i="0" u="none" strike="noStrike" cap="none" spc="0">
                <a:solidFill>
                  <a:schemeClr val="tx1"/>
                </a:solidFill>
                <a:latin typeface="Arial"/>
                <a:ea typeface="Arial"/>
                <a:cs typeface="Arial"/>
              </a:rPr>
              <a:t>diagnostic</a:t>
            </a:r>
            <a:r>
              <a:rPr lang="en-US" sz="2000" b="1" i="0" u="none" strike="noStrike" cap="none" spc="0">
                <a:solidFill>
                  <a:schemeClr val="tx1"/>
                </a:solidFill>
                <a:latin typeface="Arial"/>
                <a:ea typeface="Arial"/>
                <a:cs typeface="Arial"/>
              </a:rPr>
              <a:t> </a:t>
            </a:r>
            <a:r>
              <a:rPr lang="en-US" sz="2000" b="1" i="0" u="none" strike="noStrike" cap="none" spc="0">
                <a:solidFill>
                  <a:schemeClr val="tx1"/>
                </a:solidFill>
                <a:latin typeface="Arial"/>
                <a:ea typeface="Arial"/>
                <a:cs typeface="Arial"/>
              </a:rPr>
              <a:t>de nouveaux processus ? </a:t>
            </a:r>
            <a:endParaRPr sz="2000" b="0" i="0" u="none" strike="noStrike" cap="none" spc="0">
              <a:solidFill>
                <a:schemeClr val="tx1"/>
              </a:solidFill>
              <a:latin typeface="Arial"/>
              <a:cs typeface="Arial"/>
            </a:endParaRPr>
          </a:p>
          <a:p>
            <a:pPr lvl="2">
              <a:defRPr/>
            </a:pPr>
            <a:endParaRPr sz="2000" b="0" i="0" u="none" strike="noStrike" cap="none" spc="0">
              <a:solidFill>
                <a:schemeClr val="tx1"/>
              </a:solidFill>
              <a:latin typeface="Arial"/>
              <a:cs typeface="Arial"/>
            </a:endParaRPr>
          </a:p>
          <a:p>
            <a:pPr lvl="1">
              <a:defRPr/>
            </a:pPr>
            <a:r>
              <a:rPr lang="en-US" sz="2400" b="0" i="0" u="none" strike="noStrike" cap="none" spc="0">
                <a:solidFill>
                  <a:schemeClr val="tx1"/>
                </a:solidFill>
                <a:latin typeface="Arial"/>
                <a:ea typeface="Arial"/>
                <a:cs typeface="Arial"/>
              </a:rPr>
              <a:t>Impact relatif des </a:t>
            </a:r>
            <a:r>
              <a:rPr lang="en-US" sz="2400" b="1" i="0" u="none" strike="noStrike" cap="none" spc="0">
                <a:solidFill>
                  <a:schemeClr val="tx1"/>
                </a:solidFill>
                <a:latin typeface="Arial"/>
                <a:ea typeface="Arial"/>
                <a:cs typeface="Arial"/>
              </a:rPr>
              <a:t>taches et plages en photométrie</a:t>
            </a:r>
            <a:endParaRPr sz="2400" b="1" i="0" u="none" strike="noStrike" cap="none" spc="0">
              <a:solidFill>
                <a:schemeClr val="tx1"/>
              </a:solidFill>
              <a:latin typeface="Arial"/>
              <a:cs typeface="Arial"/>
            </a:endParaRPr>
          </a:p>
          <a:p>
            <a:pPr lvl="2">
              <a:defRPr/>
            </a:pPr>
            <a:r>
              <a:rPr lang="en-US" sz="2000" b="0" i="0" u="none" strike="noStrike" cap="none" spc="0">
                <a:solidFill>
                  <a:schemeClr val="tx1"/>
                </a:solidFill>
                <a:latin typeface="Arial"/>
                <a:ea typeface="Arial"/>
                <a:cs typeface="Arial"/>
              </a:rPr>
              <a:t> Problème dégénéré, diagnostic observationnel impacté par la distribution en latitude et l’inclinaison de l’étoile (</a:t>
            </a:r>
            <a:r>
              <a:rPr lang="en-US" sz="2000" b="0" i="0" u="none" strike="noStrike" cap="none" spc="0">
                <a:solidFill>
                  <a:srgbClr val="0070C0"/>
                </a:solidFill>
                <a:latin typeface="Arial"/>
                <a:ea typeface="Arial"/>
                <a:cs typeface="Arial"/>
              </a:rPr>
              <a:t>Meunier&amp;Lagrange 2019</a:t>
            </a:r>
            <a:r>
              <a:rPr lang="en-US" sz="2000" b="0" i="0" u="none" strike="noStrike" cap="none" spc="0">
                <a:solidFill>
                  <a:schemeClr val="tx1"/>
                </a:solidFill>
                <a:latin typeface="Arial"/>
                <a:ea typeface="Arial"/>
                <a:cs typeface="Arial"/>
              </a:rPr>
              <a:t>), </a:t>
            </a:r>
            <a:endParaRPr sz="2000" b="0" i="0" u="none" strike="noStrike" cap="none" spc="0">
              <a:solidFill>
                <a:schemeClr val="tx1"/>
              </a:solidFill>
              <a:latin typeface="Arial"/>
              <a:cs typeface="Arial"/>
            </a:endParaRPr>
          </a:p>
          <a:p>
            <a:pPr lvl="2">
              <a:defRPr/>
            </a:pPr>
            <a:r>
              <a:rPr lang="en-US" sz="2000" b="0" i="0" u="none" strike="noStrike" cap="none" spc="0">
                <a:solidFill>
                  <a:schemeClr val="tx1"/>
                </a:solidFill>
                <a:latin typeface="Arial"/>
                <a:ea typeface="Arial"/>
                <a:cs typeface="Arial"/>
              </a:rPr>
              <a:t>Développement de nouveaux outils d’analyse des courbes de lumière (</a:t>
            </a:r>
            <a:r>
              <a:rPr lang="en-US" sz="2000" b="0" i="0" u="none" strike="noStrike" cap="none" spc="0">
                <a:solidFill>
                  <a:srgbClr val="0070C0"/>
                </a:solidFill>
                <a:latin typeface="Arial"/>
                <a:ea typeface="Arial"/>
                <a:cs typeface="Arial"/>
              </a:rPr>
              <a:t>Degott, thèse</a:t>
            </a:r>
            <a:r>
              <a:rPr lang="en-US" sz="2000" b="0" i="0" u="none" strike="noStrike" cap="none" spc="0">
                <a:solidFill>
                  <a:schemeClr val="tx1"/>
                </a:solidFill>
                <a:latin typeface="Arial"/>
                <a:ea typeface="Arial"/>
                <a:cs typeface="Arial"/>
              </a:rPr>
              <a:t>) </a:t>
            </a:r>
            <a:endParaRPr sz="2000" b="0" i="0" u="none" strike="noStrike" cap="none" spc="0">
              <a:solidFill>
                <a:schemeClr val="tx1"/>
              </a:solidFill>
              <a:latin typeface="Arial"/>
              <a:cs typeface="Arial"/>
            </a:endParaRPr>
          </a:p>
          <a:p>
            <a:pPr lvl="2">
              <a:defRPr/>
            </a:pPr>
            <a:r>
              <a:rPr lang="en-US" sz="2000" b="0" i="0" u="none" strike="noStrike" cap="none" spc="0">
                <a:solidFill>
                  <a:schemeClr val="tx1"/>
                </a:solidFill>
                <a:latin typeface="Arial"/>
                <a:ea typeface="Arial"/>
                <a:cs typeface="Arial"/>
              </a:rPr>
              <a:t>=&gt; enjeu pour PLATO</a:t>
            </a:r>
            <a:endParaRPr sz="2400" b="0" i="0" u="none" strike="noStrike" cap="none" spc="0">
              <a:solidFill>
                <a:schemeClr val="tx1"/>
              </a:solidFill>
              <a:latin typeface="Arial"/>
              <a:cs typeface="Arial"/>
            </a:endParaRPr>
          </a:p>
          <a:p>
            <a:pPr marL="0" lvl="0" indent="0">
              <a:buFont typeface="Arial"/>
              <a:buNone/>
              <a:defRPr/>
            </a:pPr>
            <a:endParaRPr sz="1800" b="0" i="0" u="none" strike="noStrike" cap="none" spc="0">
              <a:solidFill>
                <a:schemeClr val="tx1"/>
              </a:solidFill>
              <a:latin typeface="Arial"/>
              <a:cs typeface="Arial"/>
            </a:endParaRPr>
          </a:p>
        </p:txBody>
      </p:sp>
      <p:sp>
        <p:nvSpPr>
          <p:cNvPr id="108022972" name=""/>
          <p:cNvSpPr/>
          <p:nvPr/>
        </p:nvSpPr>
        <p:spPr bwMode="auto">
          <a:xfrm flipH="0" flipV="0">
            <a:off x="711817" y="1368136"/>
            <a:ext cx="5042967" cy="1523999"/>
          </a:xfrm>
          <a:prstGeom prst="rect">
            <a:avLst/>
          </a:prstGeom>
        </p:spPr>
        <p:style>
          <a:lnRef idx="2">
            <a:schemeClr val="accent1">
              <a:shade val="50000"/>
            </a:schemeClr>
          </a:lnRef>
          <a:fillRef idx="1">
            <a:schemeClr val="accent1"/>
          </a:fillRef>
          <a:effectRef idx="0">
            <a:schemeClr val="accent1"/>
          </a:effectRef>
          <a:fontRef idx="minor">
            <a:schemeClr val="lt1"/>
          </a:fontRef>
        </p:style>
      </p:sp>
      <p:sp>
        <p:nvSpPr>
          <p:cNvPr id="1141873232" name=""/>
          <p:cNvSpPr/>
          <p:nvPr/>
        </p:nvSpPr>
        <p:spPr bwMode="auto">
          <a:xfrm flipH="0" flipV="0">
            <a:off x="711817" y="3128882"/>
            <a:ext cx="5042967" cy="2083889"/>
          </a:xfrm>
          <a:prstGeom prst="rect">
            <a:avLst/>
          </a:prstGeom>
        </p:spPr>
        <p:style>
          <a:lnRef idx="2">
            <a:schemeClr val="accent1">
              <a:shade val="50000"/>
            </a:schemeClr>
          </a:lnRef>
          <a:fillRef idx="1">
            <a:schemeClr val="accent1"/>
          </a:fillRef>
          <a:effectRef idx="0">
            <a:schemeClr val="accent1"/>
          </a:effectRef>
          <a:fontRef idx="minor">
            <a:schemeClr val="lt1"/>
          </a:fontRef>
        </p:style>
      </p:sp>
      <p:sp>
        <p:nvSpPr>
          <p:cNvPr id="1775214576" name=""/>
          <p:cNvSpPr/>
          <p:nvPr/>
        </p:nvSpPr>
        <p:spPr bwMode="auto">
          <a:xfrm flipH="0" flipV="0">
            <a:off x="711817" y="5333999"/>
            <a:ext cx="5042967" cy="1286096"/>
          </a:xfrm>
          <a:prstGeom prst="rect">
            <a:avLst/>
          </a:prstGeom>
        </p:spPr>
        <p:style>
          <a:lnRef idx="2">
            <a:schemeClr val="accent1">
              <a:shade val="50000"/>
            </a:schemeClr>
          </a:lnRef>
          <a:fillRef idx="1">
            <a:schemeClr val="accent1"/>
          </a:fillRef>
          <a:effectRef idx="0">
            <a:schemeClr val="accent1"/>
          </a:effectRef>
          <a:fontRef idx="minor">
            <a:schemeClr val="lt1"/>
          </a:fontRef>
        </p:style>
      </p:sp>
      <p:sp>
        <p:nvSpPr>
          <p:cNvPr id="1541699109" name=""/>
          <p:cNvSpPr txBox="1"/>
          <p:nvPr/>
        </p:nvSpPr>
        <p:spPr bwMode="auto">
          <a:xfrm flipH="0" flipV="0">
            <a:off x="555953" y="1391161"/>
            <a:ext cx="5044989" cy="1737720"/>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lgn="ctr">
              <a:defRPr/>
            </a:pPr>
            <a:r>
              <a:rPr lang="en-US" sz="1800" b="1" i="0" u="none" strike="noStrike" cap="none" spc="0">
                <a:solidFill>
                  <a:schemeClr val="tx1"/>
                </a:solidFill>
                <a:latin typeface="Arial"/>
                <a:ea typeface="Arial"/>
                <a:cs typeface="Arial"/>
              </a:rPr>
              <a:t>Processus</a:t>
            </a:r>
            <a:endParaRPr sz="1800">
              <a:latin typeface="Arial"/>
              <a:cs typeface="Arial"/>
            </a:endParaRPr>
          </a:p>
          <a:p>
            <a:pPr marL="741079" lvl="1" indent="-283879">
              <a:buFont typeface="Wingdings"/>
              <a:buChar char="ü"/>
              <a:defRPr/>
            </a:pPr>
            <a:r>
              <a:rPr lang="en-US" sz="1800" b="0" i="0" u="none" strike="noStrike" cap="none" spc="0">
                <a:solidFill>
                  <a:schemeClr val="tx1"/>
                </a:solidFill>
                <a:latin typeface="Arial"/>
                <a:ea typeface="Arial"/>
                <a:cs typeface="Arial"/>
              </a:rPr>
              <a:t>Variabilité d’origine magnétique (e.g. cycles) / complémentarité avec mesure polarimétrique</a:t>
            </a:r>
            <a:endParaRPr sz="1800">
              <a:latin typeface="Arial"/>
              <a:cs typeface="Arial"/>
            </a:endParaRPr>
          </a:p>
          <a:p>
            <a:pPr marL="741079" lvl="1" indent="-283879">
              <a:buFont typeface="Wingdings"/>
              <a:buChar char="ü"/>
              <a:defRPr/>
            </a:pPr>
            <a:r>
              <a:rPr lang="en-US" sz="1800" b="0" i="0" u="none" strike="noStrike" cap="none" spc="0">
                <a:solidFill>
                  <a:schemeClr val="tx1"/>
                </a:solidFill>
                <a:latin typeface="Arial"/>
                <a:ea typeface="Arial"/>
                <a:cs typeface="Arial"/>
              </a:rPr>
              <a:t>Dynamique photoshérique</a:t>
            </a:r>
            <a:endParaRPr sz="1800">
              <a:latin typeface="Arial"/>
              <a:cs typeface="Arial"/>
            </a:endParaRPr>
          </a:p>
          <a:p>
            <a:pPr>
              <a:defRPr/>
            </a:pPr>
            <a:endParaRPr>
              <a:latin typeface="Arial"/>
              <a:cs typeface="Arial"/>
            </a:endParaRPr>
          </a:p>
        </p:txBody>
      </p:sp>
      <p:sp>
        <p:nvSpPr>
          <p:cNvPr id="454402989" name=""/>
          <p:cNvSpPr txBox="1"/>
          <p:nvPr/>
        </p:nvSpPr>
        <p:spPr bwMode="auto">
          <a:xfrm flipH="0" flipV="0">
            <a:off x="330817" y="3178201"/>
            <a:ext cx="5354655" cy="2286359"/>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lgn="ctr">
              <a:defRPr/>
            </a:pPr>
            <a:r>
              <a:rPr lang="en-US" sz="1800" b="1" i="0" u="none" strike="noStrike" cap="none" spc="0">
                <a:solidFill>
                  <a:schemeClr val="tx1"/>
                </a:solidFill>
                <a:latin typeface="Arial"/>
                <a:ea typeface="Arial"/>
                <a:cs typeface="Arial"/>
              </a:rPr>
              <a:t>Diversité de méthodes</a:t>
            </a:r>
            <a:endParaRPr sz="1800" b="0" i="0" u="none" strike="noStrike" cap="none" spc="0">
              <a:solidFill>
                <a:schemeClr val="tx1"/>
              </a:solidFill>
              <a:latin typeface="Arial"/>
              <a:cs typeface="Arial"/>
            </a:endParaRPr>
          </a:p>
          <a:p>
            <a:pPr lvl="1">
              <a:defRPr/>
            </a:pPr>
            <a:r>
              <a:rPr lang="en-US" sz="1800" b="0" i="0" u="none" strike="noStrike" cap="none" spc="0">
                <a:solidFill>
                  <a:schemeClr val="tx1"/>
                </a:solidFill>
                <a:latin typeface="Arial"/>
                <a:ea typeface="Arial"/>
                <a:cs typeface="Arial"/>
              </a:rPr>
              <a:t>Emission chromosphérique (Ca, Halpha, Na), </a:t>
            </a:r>
            <a:endParaRPr sz="1800" b="0" i="0" u="none" strike="noStrike" cap="none" spc="0">
              <a:solidFill>
                <a:schemeClr val="tx1"/>
              </a:solidFill>
              <a:latin typeface="Arial"/>
              <a:cs typeface="Arial"/>
            </a:endParaRPr>
          </a:p>
          <a:p>
            <a:pPr lvl="1">
              <a:defRPr/>
            </a:pPr>
            <a:r>
              <a:rPr lang="en-US" sz="1800" b="0" i="0" u="none" strike="noStrike" cap="none" spc="0">
                <a:solidFill>
                  <a:schemeClr val="tx1"/>
                </a:solidFill>
                <a:latin typeface="Arial"/>
                <a:ea typeface="Arial"/>
                <a:cs typeface="Arial"/>
              </a:rPr>
              <a:t>Indicateur dans l’IR</a:t>
            </a:r>
            <a:r>
              <a:rPr lang="en-US" sz="1800" b="0" i="0" u="none" strike="noStrike" cap="none" spc="0">
                <a:solidFill>
                  <a:schemeClr val="tx1"/>
                </a:solidFill>
                <a:latin typeface="Arial"/>
                <a:ea typeface="Arial"/>
                <a:cs typeface="Arial"/>
              </a:rPr>
              <a:t> (</a:t>
            </a:r>
            <a:r>
              <a:rPr lang="en-US" sz="1800" b="0" i="0" u="none" strike="noStrike" cap="none" spc="0">
                <a:solidFill>
                  <a:schemeClr val="tx1"/>
                </a:solidFill>
                <a:latin typeface="Arial"/>
                <a:ea typeface="Arial"/>
                <a:cs typeface="Arial"/>
              </a:rPr>
              <a:t>Cortés-Zuleta et al., 2023, SPIRou)</a:t>
            </a:r>
            <a:endParaRPr sz="1800" b="0" i="0" u="none" strike="noStrike" cap="none" spc="0">
              <a:solidFill>
                <a:schemeClr val="tx1"/>
              </a:solidFill>
              <a:latin typeface="Arial"/>
              <a:cs typeface="Arial"/>
            </a:endParaRPr>
          </a:p>
          <a:p>
            <a:pPr lvl="1">
              <a:defRPr/>
            </a:pPr>
            <a:r>
              <a:rPr lang="en-US" sz="1800" b="0" i="0" u="none" strike="noStrike" cap="none" spc="0">
                <a:solidFill>
                  <a:schemeClr val="tx1"/>
                </a:solidFill>
                <a:latin typeface="Arial"/>
                <a:ea typeface="Arial"/>
                <a:cs typeface="Arial"/>
              </a:rPr>
              <a:t>Photométrie</a:t>
            </a:r>
            <a:endParaRPr sz="1800" b="0" i="0" u="none" strike="noStrike" cap="none" spc="0">
              <a:solidFill>
                <a:schemeClr val="tx1"/>
              </a:solidFill>
              <a:latin typeface="Arial"/>
              <a:cs typeface="Arial"/>
            </a:endParaRPr>
          </a:p>
          <a:p>
            <a:pPr lvl="1">
              <a:defRPr/>
            </a:pPr>
            <a:r>
              <a:rPr lang="en-US" sz="1800" b="0" i="0" u="none" strike="noStrike" cap="none" spc="0">
                <a:solidFill>
                  <a:schemeClr val="tx1"/>
                </a:solidFill>
                <a:latin typeface="Arial"/>
                <a:ea typeface="Arial"/>
                <a:cs typeface="Arial"/>
              </a:rPr>
              <a:t>RV</a:t>
            </a:r>
            <a:endParaRPr sz="1800" b="0" i="0" u="none" strike="noStrike" cap="none" spc="0">
              <a:solidFill>
                <a:schemeClr val="tx1"/>
              </a:solidFill>
              <a:latin typeface="Arial"/>
              <a:cs typeface="Arial"/>
            </a:endParaRPr>
          </a:p>
          <a:p>
            <a:pPr lvl="1">
              <a:defRPr/>
            </a:pPr>
            <a:r>
              <a:rPr lang="en-US" sz="1800" b="0" i="0" u="none" strike="noStrike" cap="none" spc="0">
                <a:solidFill>
                  <a:schemeClr val="tx1"/>
                </a:solidFill>
                <a:latin typeface="Arial"/>
                <a:ea typeface="Arial"/>
                <a:cs typeface="Arial"/>
              </a:rPr>
              <a:t>Radio</a:t>
            </a:r>
            <a:r>
              <a:rPr lang="en-US" sz="1800" b="0" i="0" u="none" strike="noStrike" cap="none" spc="0">
                <a:solidFill>
                  <a:schemeClr val="tx1"/>
                </a:solidFill>
                <a:latin typeface="Arial"/>
                <a:ea typeface="Arial"/>
                <a:cs typeface="Arial"/>
              </a:rPr>
              <a:t> (</a:t>
            </a:r>
            <a:r>
              <a:rPr lang="en-US" sz="1800" b="0" i="0" u="none" strike="noStrike" cap="none" spc="0">
                <a:solidFill>
                  <a:schemeClr val="tx1"/>
                </a:solidFill>
                <a:latin typeface="Arial"/>
                <a:ea typeface="Arial"/>
                <a:cs typeface="Arial"/>
              </a:rPr>
              <a:t>voir prés. P. Zarka)</a:t>
            </a:r>
            <a:endParaRPr sz="1800">
              <a:latin typeface="Arial"/>
              <a:cs typeface="Arial"/>
            </a:endParaRPr>
          </a:p>
          <a:p>
            <a:pPr>
              <a:defRPr/>
            </a:pPr>
            <a:endParaRPr>
              <a:latin typeface="Arial"/>
              <a:cs typeface="Arial"/>
            </a:endParaRPr>
          </a:p>
        </p:txBody>
      </p:sp>
      <p:sp>
        <p:nvSpPr>
          <p:cNvPr id="1402044029" name=""/>
          <p:cNvSpPr txBox="1"/>
          <p:nvPr/>
        </p:nvSpPr>
        <p:spPr bwMode="auto">
          <a:xfrm flipH="0" flipV="0">
            <a:off x="816875" y="5437772"/>
            <a:ext cx="4832853" cy="914760"/>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lvl="0" algn="ctr">
              <a:defRPr/>
            </a:pPr>
            <a:r>
              <a:rPr lang="en-US" sz="1800" b="1" i="0" u="none" strike="noStrike" cap="none" spc="0">
                <a:solidFill>
                  <a:schemeClr val="tx1"/>
                </a:solidFill>
                <a:latin typeface="+mn-lt"/>
                <a:ea typeface="+mn-ea"/>
                <a:cs typeface="+mn-cs"/>
              </a:rPr>
              <a:t>Objectifs</a:t>
            </a:r>
            <a:endParaRPr sz="1800"/>
          </a:p>
          <a:p>
            <a:pPr lvl="1">
              <a:defRPr/>
            </a:pPr>
            <a:r>
              <a:rPr lang="en-US" sz="1800" b="0" i="0" u="none" strike="noStrike" cap="none" spc="0">
                <a:solidFill>
                  <a:schemeClr val="tx1"/>
                </a:solidFill>
                <a:latin typeface="+mn-lt"/>
                <a:ea typeface="+mn-ea"/>
                <a:cs typeface="+mn-cs"/>
              </a:rPr>
              <a:t>Physique stellaire</a:t>
            </a:r>
            <a:endParaRPr sz="1800"/>
          </a:p>
          <a:p>
            <a:pPr lvl="1">
              <a:defRPr/>
            </a:pPr>
            <a:r>
              <a:rPr lang="en-US" sz="1800" b="0" i="0" u="none" strike="noStrike" cap="none" spc="0">
                <a:solidFill>
                  <a:schemeClr val="tx1"/>
                </a:solidFill>
                <a:latin typeface="+mn-lt"/>
                <a:ea typeface="+mn-ea"/>
                <a:cs typeface="+mn-cs"/>
              </a:rPr>
              <a:t>Impact sur la recherche d’exoplanètes</a:t>
            </a:r>
            <a:endParaRPr sz="1800">
              <a:latin typeface="Asana"/>
              <a:ea typeface="Asana"/>
              <a:cs typeface="Asana"/>
            </a:endParaRPr>
          </a:p>
        </p:txBody>
      </p:sp>
      <p:sp>
        <p:nvSpPr>
          <p:cNvPr id="1899441904" name=""/>
          <p:cNvSpPr/>
          <p:nvPr/>
        </p:nvSpPr>
        <p:spPr bwMode="auto">
          <a:xfrm rot="19742154" flipH="0" flipV="0">
            <a:off x="5506285" y="3010768"/>
            <a:ext cx="1558636" cy="242454"/>
          </a:xfrm>
          <a:prstGeom prst="rightArrow">
            <a:avLst>
              <a:gd name="adj1" fmla="val 5000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a:p>
            <a:pPr>
              <a:defRPr/>
            </a:pPr>
            <a:endParaRPr>
              <a:solidFill>
                <a:schemeClr val="tx1"/>
              </a:solidFill>
              <a:highlight>
                <a:srgbClr val="FF00FF"/>
              </a:highlight>
            </a:endParaRPr>
          </a:p>
        </p:txBody>
      </p:sp>
      <p:sp>
        <p:nvSpPr>
          <p:cNvPr id="2077317356" name=""/>
          <p:cNvSpPr/>
          <p:nvPr/>
        </p:nvSpPr>
        <p:spPr bwMode="auto">
          <a:xfrm rot="456773" flipH="0" flipV="0">
            <a:off x="5003887" y="4467401"/>
            <a:ext cx="1558635" cy="242453"/>
          </a:xfrm>
          <a:prstGeom prst="rightArrow">
            <a:avLst>
              <a:gd name="adj1" fmla="val 5000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a:p>
            <a:pPr>
              <a:defRPr/>
            </a:pPr>
            <a:endParaRPr>
              <a:solidFill>
                <a:schemeClr val="tx1"/>
              </a:solidFill>
              <a:highlight>
                <a:srgbClr val="FF00FF"/>
              </a:highlight>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2119407766" name="Content Placeholder 2"/>
          <p:cNvSpPr>
            <a:spLocks noGrp="1"/>
          </p:cNvSpPr>
          <p:nvPr/>
        </p:nvSpPr>
        <p:spPr bwMode="auto">
          <a:xfrm flipH="0" flipV="0">
            <a:off x="592302" y="1814350"/>
            <a:ext cx="7462423" cy="4546924"/>
          </a:xfrm>
        </p:spPr>
        <p:txBody>
          <a:bodyPr vertOverflow="overflow" horzOverflow="overflow" vert="horz" wrap="square" lIns="91440" tIns="45720" rIns="91440" bIns="45720" numCol="1" spcCol="0" rtlCol="0" fromWordArt="0" anchor="t" anchorCtr="0" forceAA="0" upright="0" compatLnSpc="0">
            <a:normAutofit/>
          </a:bodyPr>
          <a:lstStyle>
            <a:lvl1pPr marL="228600" indent="-228600" algn="l" defTabSz="914400">
              <a:lnSpc>
                <a:spcPct val="90000"/>
              </a:lnSpc>
              <a:spcBef>
                <a:spcPts val="999"/>
              </a:spcBef>
              <a:buFont typeface="Arial"/>
              <a:buChar char="•"/>
              <a:defRPr sz="2800">
                <a:solidFill>
                  <a:schemeClr val="tx1"/>
                </a:solidFill>
                <a:latin typeface="+mn-lt"/>
                <a:ea typeface="+mn-ea"/>
                <a:cs typeface="+mn-cs"/>
              </a:defRPr>
            </a:lvl1pPr>
            <a:lvl2pPr marL="685800" indent="-228600" algn="l" defTabSz="914400">
              <a:lnSpc>
                <a:spcPct val="90000"/>
              </a:lnSpc>
              <a:spcBef>
                <a:spcPts val="499"/>
              </a:spcBef>
              <a:buFont typeface="Arial"/>
              <a:buChar char="•"/>
              <a:defRPr sz="2400">
                <a:solidFill>
                  <a:schemeClr val="tx1"/>
                </a:solidFill>
                <a:latin typeface="+mn-lt"/>
                <a:ea typeface="+mn-ea"/>
                <a:cs typeface="+mn-cs"/>
              </a:defRPr>
            </a:lvl2pPr>
            <a:lvl3pPr marL="1143000" indent="-228600" algn="l" defTabSz="914400">
              <a:lnSpc>
                <a:spcPct val="90000"/>
              </a:lnSpc>
              <a:spcBef>
                <a:spcPts val="499"/>
              </a:spcBef>
              <a:buFont typeface="Arial"/>
              <a:buChar char="•"/>
              <a:defRPr sz="2000">
                <a:solidFill>
                  <a:schemeClr val="tx1"/>
                </a:solidFill>
                <a:latin typeface="+mn-lt"/>
                <a:ea typeface="+mn-ea"/>
                <a:cs typeface="+mn-cs"/>
              </a:defRPr>
            </a:lvl3pPr>
            <a:lvl4pPr marL="1600200" indent="-228600" algn="l" defTabSz="914400">
              <a:lnSpc>
                <a:spcPct val="90000"/>
              </a:lnSpc>
              <a:spcBef>
                <a:spcPts val="499"/>
              </a:spcBef>
              <a:buFont typeface="Arial"/>
              <a:buChar char="•"/>
              <a:defRPr sz="1800">
                <a:solidFill>
                  <a:schemeClr val="tx1"/>
                </a:solidFill>
                <a:latin typeface="+mn-lt"/>
                <a:ea typeface="+mn-ea"/>
                <a:cs typeface="+mn-cs"/>
              </a:defRPr>
            </a:lvl4pPr>
            <a:lvl5pPr marL="2057400" indent="-228600" algn="l" defTabSz="914400">
              <a:lnSpc>
                <a:spcPct val="90000"/>
              </a:lnSpc>
              <a:spcBef>
                <a:spcPts val="499"/>
              </a:spcBef>
              <a:buFont typeface="Arial"/>
              <a:buChar char="•"/>
              <a:defRPr sz="1800">
                <a:solidFill>
                  <a:schemeClr val="tx1"/>
                </a:solidFill>
                <a:latin typeface="+mn-lt"/>
                <a:ea typeface="+mn-ea"/>
                <a:cs typeface="+mn-cs"/>
              </a:defRPr>
            </a:lvl5pPr>
            <a:lvl6pPr marL="2514599" indent="-228600" algn="l" defTabSz="914400">
              <a:lnSpc>
                <a:spcPct val="90000"/>
              </a:lnSpc>
              <a:spcBef>
                <a:spcPts val="499"/>
              </a:spcBef>
              <a:buFont typeface="Arial"/>
              <a:buChar char="•"/>
              <a:defRPr sz="1800">
                <a:solidFill>
                  <a:schemeClr val="tx1"/>
                </a:solidFill>
                <a:latin typeface="+mn-lt"/>
                <a:ea typeface="+mn-ea"/>
                <a:cs typeface="+mn-cs"/>
              </a:defRPr>
            </a:lvl6pPr>
            <a:lvl7pPr marL="2971800" indent="-228600" algn="l" defTabSz="914400">
              <a:lnSpc>
                <a:spcPct val="90000"/>
              </a:lnSpc>
              <a:spcBef>
                <a:spcPts val="499"/>
              </a:spcBef>
              <a:buFont typeface="Arial"/>
              <a:buChar char="•"/>
              <a:defRPr sz="1800">
                <a:solidFill>
                  <a:schemeClr val="tx1"/>
                </a:solidFill>
                <a:latin typeface="+mn-lt"/>
                <a:ea typeface="+mn-ea"/>
                <a:cs typeface="+mn-cs"/>
              </a:defRPr>
            </a:lvl7pPr>
            <a:lvl8pPr marL="3429000" indent="-228600" algn="l" defTabSz="914400">
              <a:lnSpc>
                <a:spcPct val="90000"/>
              </a:lnSpc>
              <a:spcBef>
                <a:spcPts val="499"/>
              </a:spcBef>
              <a:buFont typeface="Arial"/>
              <a:buChar char="•"/>
              <a:defRPr sz="1800">
                <a:solidFill>
                  <a:schemeClr val="tx1"/>
                </a:solidFill>
                <a:latin typeface="+mn-lt"/>
                <a:ea typeface="+mn-ea"/>
                <a:cs typeface="+mn-cs"/>
              </a:defRPr>
            </a:lvl8pPr>
            <a:lvl9pPr marL="3886200" indent="-228600" algn="l" defTabSz="914400">
              <a:lnSpc>
                <a:spcPct val="90000"/>
              </a:lnSpc>
              <a:spcBef>
                <a:spcPts val="499"/>
              </a:spcBef>
              <a:buFont typeface="Arial"/>
              <a:buChar char="•"/>
              <a:defRPr sz="1800">
                <a:solidFill>
                  <a:schemeClr val="tx1"/>
                </a:solidFill>
                <a:latin typeface="+mn-lt"/>
                <a:ea typeface="+mn-ea"/>
                <a:cs typeface="+mn-cs"/>
              </a:defRPr>
            </a:lvl9pPr>
          </a:lstStyle>
          <a:p>
            <a:pPr marL="457200" lvl="1" indent="0">
              <a:buFont typeface="Arial"/>
              <a:buNone/>
              <a:defRPr/>
            </a:pPr>
            <a:endParaRPr sz="2000" b="0" i="0" u="none" strike="noStrike" cap="none" spc="0">
              <a:solidFill>
                <a:schemeClr val="tx1"/>
              </a:solidFill>
              <a:latin typeface="Arial"/>
              <a:cs typeface="Arial"/>
            </a:endParaRPr>
          </a:p>
          <a:p>
            <a:pPr>
              <a:defRPr/>
            </a:pPr>
            <a:r>
              <a:rPr lang="en-US" sz="2200" b="1" i="0" u="none" strike="noStrike" cap="none" spc="0">
                <a:solidFill>
                  <a:schemeClr val="tx1"/>
                </a:solidFill>
                <a:latin typeface="Arial"/>
                <a:ea typeface="Arial"/>
                <a:cs typeface="Arial"/>
              </a:rPr>
              <a:t>Granulation stellaire</a:t>
            </a:r>
            <a:endParaRPr sz="2200" b="0" i="0" u="none" strike="noStrike" cap="none" spc="0">
              <a:solidFill>
                <a:schemeClr val="tx1"/>
              </a:solidFill>
              <a:latin typeface="Arial"/>
              <a:cs typeface="Arial"/>
            </a:endParaRPr>
          </a:p>
          <a:p>
            <a:pPr lvl="1">
              <a:defRPr/>
            </a:pPr>
            <a:r>
              <a:rPr lang="en-US" sz="2200" b="1" i="0" u="none" strike="noStrike" cap="none" spc="0">
                <a:solidFill>
                  <a:schemeClr val="tx1"/>
                </a:solidFill>
                <a:latin typeface="Arial"/>
                <a:ea typeface="Arial"/>
                <a:cs typeface="Arial"/>
              </a:rPr>
              <a:t>Nouveaux indicateurs</a:t>
            </a:r>
            <a:r>
              <a:rPr lang="en-US" sz="2200" b="0" i="0" u="none" strike="noStrike" cap="none" spc="0">
                <a:solidFill>
                  <a:schemeClr val="tx1"/>
                </a:solidFill>
                <a:latin typeface="Arial"/>
                <a:ea typeface="Arial"/>
                <a:cs typeface="Arial"/>
              </a:rPr>
              <a:t> pour caractériser ses signatures en photométrie et vitesses radiales (</a:t>
            </a:r>
            <a:r>
              <a:rPr lang="en-US" sz="2200" b="0" i="0" u="none" strike="noStrike" cap="none" spc="0">
                <a:solidFill>
                  <a:srgbClr val="0070C0"/>
                </a:solidFill>
                <a:latin typeface="Arial"/>
                <a:ea typeface="Arial"/>
                <a:cs typeface="Arial"/>
              </a:rPr>
              <a:t>Sulis et al 2023</a:t>
            </a:r>
            <a:r>
              <a:rPr lang="en-US" sz="2200" b="0" i="0" u="none" strike="noStrike" cap="none" spc="0">
                <a:solidFill>
                  <a:schemeClr val="tx1"/>
                </a:solidFill>
                <a:latin typeface="Arial"/>
                <a:ea typeface="Arial"/>
                <a:cs typeface="Arial"/>
              </a:rPr>
              <a:t>)</a:t>
            </a:r>
            <a:endParaRPr sz="2200">
              <a:latin typeface="Arial"/>
              <a:cs typeface="Arial"/>
            </a:endParaRPr>
          </a:p>
          <a:p>
            <a:pPr lvl="1">
              <a:defRPr/>
            </a:pPr>
            <a:r>
              <a:rPr lang="en-US" sz="2200" b="1" i="0" u="none" strike="noStrike" cap="none" spc="0">
                <a:solidFill>
                  <a:schemeClr val="tx1"/>
                </a:solidFill>
                <a:latin typeface="Arial"/>
                <a:ea typeface="Arial"/>
                <a:cs typeface="Arial"/>
              </a:rPr>
              <a:t>Simulations MHD 3D</a:t>
            </a:r>
            <a:r>
              <a:rPr lang="en-US" sz="2200" b="0" i="0" u="none" strike="noStrike" cap="none" spc="0">
                <a:solidFill>
                  <a:schemeClr val="tx1"/>
                </a:solidFill>
                <a:latin typeface="Arial"/>
                <a:ea typeface="Arial"/>
                <a:cs typeface="Arial"/>
              </a:rPr>
              <a:t> prometteuses pour reproduire leurs variabilités en photométrie (</a:t>
            </a:r>
            <a:r>
              <a:rPr lang="en-US" sz="2200" b="0" i="0" u="none" strike="noStrike" cap="none" spc="0">
                <a:solidFill>
                  <a:srgbClr val="0070C0"/>
                </a:solidFill>
                <a:latin typeface="Arial"/>
                <a:ea typeface="Arial"/>
                <a:cs typeface="Arial"/>
              </a:rPr>
              <a:t>Rodríguez Díaz et al., </a:t>
            </a:r>
            <a:r>
              <a:rPr lang="en-US" sz="2200" b="0" i="0" u="none" strike="noStrike" cap="none" spc="0">
                <a:solidFill>
                  <a:srgbClr val="0070C0"/>
                </a:solidFill>
                <a:latin typeface="Arial"/>
                <a:ea typeface="Arial"/>
                <a:cs typeface="Arial"/>
              </a:rPr>
              <a:t>2022</a:t>
            </a:r>
            <a:r>
              <a:rPr lang="en-US" sz="2200" b="0" i="0" u="none" strike="noStrike" cap="none" spc="0">
                <a:solidFill>
                  <a:schemeClr val="tx1"/>
                </a:solidFill>
                <a:latin typeface="Arial"/>
                <a:ea typeface="Arial"/>
                <a:cs typeface="Arial"/>
              </a:rPr>
              <a:t>) </a:t>
            </a:r>
            <a:r>
              <a:rPr lang="en-US" sz="2200" b="0" i="0" u="none" strike="noStrike" cap="none" spc="0">
                <a:solidFill>
                  <a:schemeClr val="tx1"/>
                </a:solidFill>
                <a:latin typeface="Arial"/>
                <a:ea typeface="Arial"/>
                <a:cs typeface="Arial"/>
              </a:rPr>
              <a:t>et vitesses radiales (</a:t>
            </a:r>
            <a:r>
              <a:rPr lang="en-US" sz="2200" b="0" i="0" u="none" strike="noStrike" cap="none" spc="0">
                <a:solidFill>
                  <a:srgbClr val="0070C0"/>
                </a:solidFill>
                <a:latin typeface="Arial"/>
                <a:ea typeface="Arial"/>
                <a:cs typeface="Arial"/>
              </a:rPr>
              <a:t>Sulis et al 2020</a:t>
            </a:r>
            <a:r>
              <a:rPr lang="en-US" sz="2200" b="0" i="0" u="none" strike="noStrike" cap="none" spc="0">
                <a:solidFill>
                  <a:schemeClr val="tx1"/>
                </a:solidFill>
                <a:latin typeface="Arial"/>
                <a:ea typeface="Arial"/>
                <a:cs typeface="Arial"/>
              </a:rPr>
              <a:t>)</a:t>
            </a:r>
            <a:endParaRPr sz="2200" b="0" i="0" u="none" strike="noStrike" cap="none" spc="0">
              <a:solidFill>
                <a:schemeClr val="tx1"/>
              </a:solidFill>
              <a:latin typeface="Arial"/>
              <a:cs typeface="Arial"/>
            </a:endParaRPr>
          </a:p>
          <a:p>
            <a:pPr lvl="0">
              <a:defRPr/>
            </a:pPr>
            <a:r>
              <a:rPr lang="en-US" sz="2200" b="0" i="0" u="none" strike="noStrike" cap="none" spc="0">
                <a:solidFill>
                  <a:schemeClr val="tx1"/>
                </a:solidFill>
                <a:latin typeface="Arial"/>
                <a:ea typeface="Arial"/>
                <a:cs typeface="Arial"/>
              </a:rPr>
              <a:t>Inhibition du </a:t>
            </a:r>
            <a:r>
              <a:rPr lang="en-US" sz="2200" b="1" i="0" u="none" strike="noStrike" cap="none" spc="0">
                <a:solidFill>
                  <a:schemeClr val="tx1"/>
                </a:solidFill>
                <a:latin typeface="Arial"/>
                <a:ea typeface="Arial"/>
                <a:cs typeface="Arial"/>
              </a:rPr>
              <a:t>blueshift convectif</a:t>
            </a:r>
            <a:r>
              <a:rPr lang="en-US" sz="2200" b="0" i="0" u="none" strike="noStrike" cap="none" spc="0">
                <a:solidFill>
                  <a:schemeClr val="tx1"/>
                </a:solidFill>
                <a:latin typeface="Arial"/>
                <a:ea typeface="Arial"/>
                <a:cs typeface="Arial"/>
              </a:rPr>
              <a:t> </a:t>
            </a:r>
            <a:r>
              <a:rPr lang="en-US" sz="2200" b="0" i="0" u="none" strike="noStrike" cap="none" spc="0">
                <a:solidFill>
                  <a:schemeClr val="tx1"/>
                </a:solidFill>
                <a:latin typeface="Arial"/>
                <a:ea typeface="Arial"/>
                <a:cs typeface="Arial"/>
              </a:rPr>
              <a:t>dans les plages</a:t>
            </a:r>
            <a:r>
              <a:rPr sz="2200" b="0" i="0" u="none" strike="noStrike" cap="none" spc="0">
                <a:solidFill>
                  <a:schemeClr val="tx1"/>
                </a:solidFill>
                <a:latin typeface="Arial"/>
                <a:ea typeface="Arial"/>
                <a:cs typeface="Arial"/>
              </a:rPr>
              <a:t> </a:t>
            </a:r>
            <a:endParaRPr sz="2200" b="0" i="0" u="none" strike="noStrike" cap="none" spc="0">
              <a:solidFill>
                <a:schemeClr val="tx1"/>
              </a:solidFill>
              <a:latin typeface="Arial"/>
              <a:cs typeface="Arial"/>
            </a:endParaRPr>
          </a:p>
          <a:p>
            <a:pPr lvl="0">
              <a:defRPr/>
            </a:pPr>
            <a:r>
              <a:rPr lang="en-US" sz="2200" b="1" i="0" u="none" strike="noStrike" cap="none" spc="0">
                <a:solidFill>
                  <a:schemeClr val="tx1"/>
                </a:solidFill>
                <a:latin typeface="Arial"/>
                <a:ea typeface="Arial"/>
                <a:cs typeface="Arial"/>
              </a:rPr>
              <a:t>Supergranulation </a:t>
            </a:r>
            <a:r>
              <a:rPr lang="en-US" sz="2200" b="0" i="0" u="none" strike="noStrike" cap="none" spc="0">
                <a:solidFill>
                  <a:schemeClr val="tx1"/>
                </a:solidFill>
                <a:latin typeface="Arial"/>
                <a:ea typeface="Arial"/>
                <a:cs typeface="Arial"/>
              </a:rPr>
              <a:t>(</a:t>
            </a:r>
            <a:r>
              <a:rPr lang="en-US" sz="2200" b="0" i="0" u="none" strike="noStrike" cap="none" spc="0">
                <a:solidFill>
                  <a:srgbClr val="0070C0"/>
                </a:solidFill>
                <a:latin typeface="Arial"/>
                <a:ea typeface="Arial"/>
                <a:cs typeface="Arial"/>
              </a:rPr>
              <a:t>Meunier &amp; Lagrange, 2019, 2020</a:t>
            </a:r>
            <a:r>
              <a:rPr lang="en-US" sz="2200" b="0" i="0" u="none" strike="noStrike" cap="none" spc="0">
                <a:solidFill>
                  <a:schemeClr val="tx1"/>
                </a:solidFill>
                <a:latin typeface="Arial"/>
                <a:ea typeface="Arial"/>
                <a:cs typeface="Arial"/>
              </a:rPr>
              <a:t>)</a:t>
            </a:r>
            <a:r>
              <a:rPr lang="en-US" sz="2200" b="1" i="0" u="none" strike="noStrike" cap="none" spc="0">
                <a:solidFill>
                  <a:schemeClr val="tx1"/>
                </a:solidFill>
                <a:latin typeface="Arial"/>
                <a:ea typeface="Arial"/>
                <a:cs typeface="Arial"/>
              </a:rPr>
              <a:t> </a:t>
            </a:r>
            <a:endParaRPr sz="2200" b="1" i="0" u="none" strike="noStrike" cap="none" spc="0">
              <a:solidFill>
                <a:schemeClr val="tx1"/>
              </a:solidFill>
              <a:latin typeface="Arial"/>
              <a:cs typeface="Arial"/>
            </a:endParaRPr>
          </a:p>
          <a:p>
            <a:pPr lvl="0">
              <a:defRPr/>
            </a:pPr>
            <a:r>
              <a:rPr lang="en-US" sz="2200" b="1" i="0" u="none" strike="noStrike" cap="none" spc="0">
                <a:solidFill>
                  <a:schemeClr val="tx1"/>
                </a:solidFill>
                <a:latin typeface="Arial"/>
                <a:ea typeface="Arial"/>
                <a:cs typeface="Arial"/>
              </a:rPr>
              <a:t>Circulation méridienne</a:t>
            </a:r>
            <a:r>
              <a:rPr lang="en-US" sz="2200" b="0" i="0" u="none" strike="noStrike" cap="none" spc="0">
                <a:solidFill>
                  <a:schemeClr val="tx1"/>
                </a:solidFill>
                <a:latin typeface="Arial"/>
                <a:ea typeface="Arial"/>
                <a:cs typeface="Arial"/>
              </a:rPr>
              <a:t> </a:t>
            </a:r>
            <a:r>
              <a:rPr lang="en-US" sz="2200" b="0" i="0" u="none" strike="noStrike" cap="none" spc="0">
                <a:solidFill>
                  <a:schemeClr val="tx1"/>
                </a:solidFill>
                <a:latin typeface="Arial"/>
                <a:ea typeface="Arial"/>
                <a:cs typeface="Arial"/>
              </a:rPr>
              <a:t>(</a:t>
            </a:r>
            <a:r>
              <a:rPr lang="en-US" sz="2200" b="0" i="0" u="none" strike="noStrike" cap="none" spc="0">
                <a:solidFill>
                  <a:srgbClr val="0070C0"/>
                </a:solidFill>
                <a:latin typeface="Arial"/>
                <a:ea typeface="Arial"/>
                <a:cs typeface="Arial"/>
              </a:rPr>
              <a:t>Meunier &amp; Lagrange, 2020</a:t>
            </a:r>
            <a:r>
              <a:rPr lang="en-US" sz="2200" b="0" i="0" u="none" strike="noStrike" cap="none" spc="0">
                <a:solidFill>
                  <a:schemeClr val="tx1"/>
                </a:solidFill>
                <a:latin typeface="Arial"/>
                <a:ea typeface="Arial"/>
                <a:cs typeface="Arial"/>
              </a:rPr>
              <a:t>) </a:t>
            </a:r>
            <a:endParaRPr sz="1800" b="0" i="0" u="none" strike="noStrike" cap="none" spc="0">
              <a:solidFill>
                <a:schemeClr val="tx1"/>
              </a:solidFill>
              <a:latin typeface="Arial"/>
              <a:cs typeface="Arial"/>
            </a:endParaRPr>
          </a:p>
        </p:txBody>
      </p:sp>
      <p:pic>
        <p:nvPicPr>
          <p:cNvPr id="331036275" name=""/>
          <p:cNvPicPr>
            <a:picLocks noChangeAspect="1"/>
          </p:cNvPicPr>
          <p:nvPr/>
        </p:nvPicPr>
        <p:blipFill>
          <a:blip r:embed="rId2"/>
          <a:stretch/>
        </p:blipFill>
        <p:spPr bwMode="auto">
          <a:xfrm flipH="0" flipV="0">
            <a:off x="8610735" y="1112950"/>
            <a:ext cx="3379359" cy="2534519"/>
          </a:xfrm>
          <a:prstGeom prst="rect">
            <a:avLst/>
          </a:prstGeom>
        </p:spPr>
      </p:pic>
      <p:sp>
        <p:nvSpPr>
          <p:cNvPr id="737334704" name=""/>
          <p:cNvSpPr txBox="1"/>
          <p:nvPr/>
        </p:nvSpPr>
        <p:spPr bwMode="auto">
          <a:xfrm flipH="0" flipV="0">
            <a:off x="8493453" y="3669033"/>
            <a:ext cx="3444554" cy="366119"/>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lvl="1" algn="l">
              <a:defRPr/>
            </a:pPr>
            <a:r>
              <a:rPr lang="en-US" b="0" i="0" u="none" strike="noStrike" cap="none" spc="0">
                <a:solidFill>
                  <a:srgbClr val="0070C0"/>
                </a:solidFill>
                <a:latin typeface="Arial"/>
                <a:ea typeface="Arial"/>
                <a:cs typeface="Arial"/>
              </a:rPr>
              <a:t>Rodríguez Díaz et al., </a:t>
            </a:r>
            <a:r>
              <a:rPr lang="en-US" b="0" i="0" u="none" strike="noStrike" cap="none" spc="0">
                <a:solidFill>
                  <a:srgbClr val="0070C0"/>
                </a:solidFill>
                <a:latin typeface="Arial"/>
                <a:ea typeface="Arial"/>
                <a:cs typeface="Arial"/>
              </a:rPr>
              <a:t>2022</a:t>
            </a:r>
            <a:endParaRPr sz="2200" b="0" i="0" u="none" strike="noStrike" cap="none" spc="0">
              <a:solidFill>
                <a:srgbClr val="0070C0"/>
              </a:solidFill>
              <a:latin typeface="Arial"/>
              <a:cs typeface="Arial"/>
            </a:endParaRPr>
          </a:p>
        </p:txBody>
      </p:sp>
      <p:pic>
        <p:nvPicPr>
          <p:cNvPr id="243865736" name=""/>
          <p:cNvPicPr>
            <a:picLocks noChangeAspect="1"/>
          </p:cNvPicPr>
          <p:nvPr/>
        </p:nvPicPr>
        <p:blipFill>
          <a:blip r:embed="rId3"/>
          <a:srcRect l="50240" t="0" r="0" b="0"/>
          <a:stretch/>
        </p:blipFill>
        <p:spPr bwMode="auto">
          <a:xfrm flipH="0" flipV="0">
            <a:off x="8864340" y="4035154"/>
            <a:ext cx="2959554" cy="2421160"/>
          </a:xfrm>
          <a:prstGeom prst="rect">
            <a:avLst/>
          </a:prstGeom>
        </p:spPr>
      </p:pic>
      <p:sp>
        <p:nvSpPr>
          <p:cNvPr id="691996977" name=""/>
          <p:cNvSpPr txBox="1"/>
          <p:nvPr/>
        </p:nvSpPr>
        <p:spPr bwMode="auto">
          <a:xfrm flipH="0" flipV="0">
            <a:off x="8713887" y="6456314"/>
            <a:ext cx="3452473" cy="366119"/>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lvl="1" algn="ctr">
              <a:defRPr/>
            </a:pPr>
            <a:r>
              <a:rPr lang="en-US" b="0" i="0" u="none" strike="noStrike" cap="none" spc="0">
                <a:solidFill>
                  <a:srgbClr val="0070C0"/>
                </a:solidFill>
                <a:latin typeface="Arial"/>
                <a:ea typeface="Arial"/>
                <a:cs typeface="Arial"/>
              </a:rPr>
              <a:t>Sulis et al., 2020</a:t>
            </a:r>
            <a:endParaRPr sz="2200" b="0" i="0" u="none" strike="noStrike" cap="none" spc="0">
              <a:solidFill>
                <a:srgbClr val="0070C0"/>
              </a:solidFill>
              <a:latin typeface="Arial"/>
              <a:cs typeface="Arial"/>
            </a:endParaRPr>
          </a:p>
        </p:txBody>
      </p:sp>
      <p:sp>
        <p:nvSpPr>
          <p:cNvPr id="211287236" name=""/>
          <p:cNvSpPr txBox="1"/>
          <p:nvPr/>
        </p:nvSpPr>
        <p:spPr bwMode="auto">
          <a:xfrm flipH="0" flipV="0">
            <a:off x="365454" y="1112949"/>
            <a:ext cx="8718713" cy="701399"/>
          </a:xfrm>
          <a:prstGeom prst="rect">
            <a:avLst/>
          </a:prstGeom>
          <a:noFill/>
        </p:spPr>
        <p:txBody>
          <a:bodyPr vertOverflow="overflow" horzOverflow="overflow" vert="horz" wrap="none" lIns="91440" tIns="45720" rIns="91440" bIns="45720" numCol="1" spcCol="0" rtlCol="0" fromWordArt="0" anchor="t" anchorCtr="0" forceAA="0" upright="0" compatLnSpc="0">
            <a:spAutoFit/>
          </a:bodyPr>
          <a:p>
            <a:pPr>
              <a:defRPr/>
            </a:pPr>
            <a:r>
              <a:rPr lang="en-US" sz="2000" b="0" i="1" u="none" strike="noStrike" cap="none" spc="0">
                <a:solidFill>
                  <a:schemeClr val="tx1"/>
                </a:solidFill>
                <a:latin typeface="Arial"/>
                <a:ea typeface="Arial"/>
                <a:cs typeface="Arial"/>
              </a:rPr>
              <a:t>&gt; Variabilité des champs de vitesses photosphériques à différentes échelles</a:t>
            </a:r>
            <a:endParaRPr sz="2000" b="0" i="1" u="none" strike="noStrike" cap="none" spc="0">
              <a:solidFill>
                <a:schemeClr val="tx1"/>
              </a:solidFill>
              <a:latin typeface="Arial"/>
              <a:cs typeface="Arial"/>
            </a:endParaRPr>
          </a:p>
          <a:p>
            <a:pPr>
              <a:defRPr/>
            </a:pPr>
            <a:r>
              <a:rPr lang="en-US" sz="2000" b="0" i="1" u="none" strike="noStrike" cap="none" spc="0">
                <a:solidFill>
                  <a:schemeClr val="tx1"/>
                </a:solidFill>
                <a:latin typeface="Arial"/>
                <a:ea typeface="Arial"/>
                <a:cs typeface="Arial"/>
              </a:rPr>
              <a:t>&gt; Fort impact sur les VRs</a:t>
            </a:r>
            <a:endParaRPr>
              <a:latin typeface="Arial"/>
              <a:cs typeface="Arial"/>
            </a:endParaRPr>
          </a:p>
        </p:txBody>
      </p:sp>
      <p:sp>
        <p:nvSpPr>
          <p:cNvPr id="1619525929" name=""/>
          <p:cNvSpPr txBox="1"/>
          <p:nvPr/>
        </p:nvSpPr>
        <p:spPr bwMode="auto">
          <a:xfrm flipH="0" flipV="0">
            <a:off x="10796787" y="1801090"/>
            <a:ext cx="1369216" cy="640440"/>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defRPr/>
            </a:pPr>
            <a:r>
              <a:rPr b="1"/>
              <a:t>relations d’échelles</a:t>
            </a:r>
            <a:endParaRPr/>
          </a:p>
        </p:txBody>
      </p:sp>
      <p:sp>
        <p:nvSpPr>
          <p:cNvPr id="1212134898" name=""/>
          <p:cNvSpPr txBox="1"/>
          <p:nvPr/>
        </p:nvSpPr>
        <p:spPr bwMode="auto">
          <a:xfrm flipH="0" flipV="0">
            <a:off x="9659509" y="4187535"/>
            <a:ext cx="1847409" cy="914760"/>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defRPr/>
            </a:pPr>
            <a:r>
              <a:rPr b="1"/>
              <a:t>caractérisation loi spectre de puissance</a:t>
            </a:r>
            <a:endParaRPr b="1"/>
          </a:p>
        </p:txBody>
      </p:sp>
      <p:sp>
        <p:nvSpPr>
          <p:cNvPr id="1430433183" name="Title 1"/>
          <p:cNvSpPr>
            <a:spLocks noGrp="1"/>
          </p:cNvSpPr>
          <p:nvPr>
            <p:ph type="title"/>
          </p:nvPr>
        </p:nvSpPr>
        <p:spPr bwMode="auto">
          <a:xfrm flipH="0" flipV="0">
            <a:off x="663558" y="99772"/>
            <a:ext cx="11235801" cy="1106920"/>
          </a:xfrm>
        </p:spPr>
        <p:txBody>
          <a:bodyPr/>
          <a:lstStyle/>
          <a:p>
            <a:pPr algn="ctr">
              <a:defRPr/>
            </a:pPr>
            <a:r>
              <a:rPr lang="en-US" sz="2600" b="1" i="0" u="none" strike="noStrike" cap="none" spc="0">
                <a:solidFill>
                  <a:schemeClr val="tx1"/>
                </a:solidFill>
                <a:latin typeface="Arial"/>
                <a:ea typeface="Arial"/>
                <a:cs typeface="Arial"/>
              </a:rPr>
              <a:t>Caractérisation de la variabilité stellaire à </a:t>
            </a:r>
            <a:r>
              <a:rPr lang="en-US" sz="2600" b="1" i="0" u="none" strike="noStrike" cap="none" spc="0">
                <a:solidFill>
                  <a:schemeClr val="tx1"/>
                </a:solidFill>
                <a:latin typeface="Arial"/>
                <a:ea typeface="Arial"/>
                <a:cs typeface="Arial"/>
              </a:rPr>
              <a:t>l’aide d’autres observables</a:t>
            </a:r>
            <a:endParaRPr sz="2600" b="1" i="0" u="none" strike="noStrike" cap="none" spc="0">
              <a:solidFill>
                <a:schemeClr val="tx1"/>
              </a:solidFill>
              <a:latin typeface="Arial"/>
              <a:cs typeface="Arial"/>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1487160116" name=""/>
          <p:cNvSpPr txBox="1"/>
          <p:nvPr/>
        </p:nvSpPr>
        <p:spPr bwMode="auto">
          <a:xfrm flipH="0" flipV="0">
            <a:off x="1149750" y="839102"/>
            <a:ext cx="9814444" cy="914760"/>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marL="0" indent="0" algn="l">
              <a:buFont typeface="Arial"/>
              <a:buNone/>
              <a:defRPr/>
            </a:pPr>
            <a:r>
              <a:rPr lang="en-US" sz="1800" b="0" i="1" u="none" strike="noStrike" cap="none" spc="0">
                <a:solidFill>
                  <a:schemeClr val="tx1"/>
                </a:solidFill>
                <a:latin typeface="Arial"/>
                <a:ea typeface="Arial"/>
                <a:cs typeface="Arial"/>
              </a:rPr>
              <a:t>&gt; Particulièrement important pour les VRs</a:t>
            </a:r>
            <a:endParaRPr sz="1800" b="0" i="1" u="none" strike="noStrike" cap="none" spc="0">
              <a:solidFill>
                <a:schemeClr val="tx1"/>
              </a:solidFill>
              <a:latin typeface="Arial"/>
              <a:cs typeface="Arial"/>
            </a:endParaRPr>
          </a:p>
          <a:p>
            <a:pPr marL="0" indent="0" algn="l">
              <a:buFont typeface="Arial"/>
              <a:buNone/>
              <a:defRPr/>
            </a:pPr>
            <a:r>
              <a:rPr lang="en-US" sz="1800" b="0" i="1" u="none" strike="noStrike" cap="none" spc="0">
                <a:solidFill>
                  <a:schemeClr val="tx1"/>
                </a:solidFill>
                <a:latin typeface="Arial"/>
                <a:ea typeface="Arial"/>
                <a:cs typeface="Arial"/>
              </a:rPr>
              <a:t>&gt; Etape caractérisation des propriétés stellaires  </a:t>
            </a:r>
            <a:r>
              <a:rPr lang="en-US" sz="1800" b="0" i="1" u="none" strike="noStrike" cap="none" spc="0">
                <a:solidFill>
                  <a:schemeClr val="tx1"/>
                </a:solidFill>
                <a:latin typeface="Arial"/>
                <a:ea typeface="Arial"/>
                <a:cs typeface="Arial"/>
              </a:rPr>
              <a:t>et diverses observables cruciales</a:t>
            </a:r>
            <a:endParaRPr sz="1800" b="0" i="1" u="none" strike="noStrike" cap="none" spc="0">
              <a:solidFill>
                <a:schemeClr val="tx1"/>
              </a:solidFill>
              <a:latin typeface="Arial"/>
              <a:cs typeface="Arial"/>
            </a:endParaRPr>
          </a:p>
          <a:p>
            <a:pPr marL="0" indent="0" algn="l">
              <a:buFont typeface="Arial"/>
              <a:buNone/>
              <a:defRPr/>
            </a:pPr>
            <a:r>
              <a:rPr sz="1800" b="0" i="1" u="none" strike="noStrike" cap="none" spc="0">
                <a:solidFill>
                  <a:schemeClr val="tx1"/>
                </a:solidFill>
                <a:latin typeface="Arial"/>
                <a:ea typeface="Arial"/>
                <a:cs typeface="Arial"/>
              </a:rPr>
              <a:t>&gt; Communauté internationale très active</a:t>
            </a:r>
            <a:endParaRPr sz="1400" b="0" i="0" u="none" strike="noStrike" cap="none" spc="0">
              <a:solidFill>
                <a:srgbClr val="FF0000"/>
              </a:solidFill>
              <a:latin typeface="Arial"/>
              <a:cs typeface="Arial"/>
            </a:endParaRPr>
          </a:p>
        </p:txBody>
      </p:sp>
      <p:sp>
        <p:nvSpPr>
          <p:cNvPr id="1780939328" name="Title 1"/>
          <p:cNvSpPr>
            <a:spLocks noGrp="1"/>
          </p:cNvSpPr>
          <p:nvPr/>
        </p:nvSpPr>
        <p:spPr bwMode="auto">
          <a:xfrm flipH="0" flipV="0">
            <a:off x="838197" y="365122"/>
            <a:ext cx="10515600" cy="473981"/>
          </a:xfrm>
        </p:spPr>
        <p:txBody>
          <a:bodyPr vertOverflow="overflow" horzOverflow="overflow" vert="horz" wrap="square" lIns="91440" tIns="45720" rIns="91440" bIns="45720" numCol="1" spcCol="0" rtlCol="0" fromWordArt="0" anchor="ctr" anchorCtr="0" forceAA="0" upright="0" compatLnSpc="0">
            <a:normAutofit fontScale="95000" lnSpcReduction="1000"/>
          </a:bodyPr>
          <a:lstStyle>
            <a:lvl1pPr algn="l" defTabSz="914400">
              <a:lnSpc>
                <a:spcPct val="90000"/>
              </a:lnSpc>
              <a:spcBef>
                <a:spcPts val="0"/>
              </a:spcBef>
              <a:buNone/>
              <a:defRPr sz="4400">
                <a:solidFill>
                  <a:schemeClr val="tx1"/>
                </a:solidFill>
                <a:latin typeface="+mj-lt"/>
                <a:ea typeface="+mj-ea"/>
                <a:cs typeface="+mj-cs"/>
              </a:defRPr>
            </a:lvl1pPr>
          </a:lstStyle>
          <a:p>
            <a:pPr>
              <a:defRPr/>
            </a:pPr>
            <a:r>
              <a:rPr lang="en-US" sz="2600" b="1" i="0" u="none" strike="noStrike" cap="none" spc="0">
                <a:solidFill>
                  <a:schemeClr val="tx1"/>
                </a:solidFill>
                <a:latin typeface="Arial"/>
                <a:ea typeface="Arial"/>
                <a:cs typeface="Arial"/>
              </a:rPr>
              <a:t>Impact de la variabilité stellaire sur la </a:t>
            </a:r>
            <a:r>
              <a:rPr lang="en-US" sz="2600" b="1" i="0" u="none" strike="noStrike" cap="none" spc="0">
                <a:solidFill>
                  <a:srgbClr val="0070C0"/>
                </a:solidFill>
                <a:latin typeface="Arial"/>
                <a:ea typeface="Arial"/>
                <a:cs typeface="Arial"/>
              </a:rPr>
              <a:t>détectabilité</a:t>
            </a:r>
            <a:r>
              <a:rPr lang="en-US" sz="2600" b="1" i="0" u="none" strike="noStrike" cap="none" spc="0">
                <a:solidFill>
                  <a:schemeClr val="tx1"/>
                </a:solidFill>
                <a:latin typeface="Arial"/>
                <a:ea typeface="Arial"/>
                <a:cs typeface="Arial"/>
              </a:rPr>
              <a:t> des exoplanètes</a:t>
            </a:r>
            <a:endParaRPr sz="2600" b="1" i="0" u="none" strike="noStrike" cap="none" spc="0">
              <a:solidFill>
                <a:schemeClr val="tx1"/>
              </a:solidFill>
              <a:latin typeface="Arial"/>
              <a:cs typeface="Arial"/>
            </a:endParaRPr>
          </a:p>
        </p:txBody>
      </p:sp>
      <p:sp>
        <p:nvSpPr>
          <p:cNvPr id="219733967" name=""/>
          <p:cNvSpPr/>
          <p:nvPr/>
        </p:nvSpPr>
        <p:spPr bwMode="auto">
          <a:xfrm flipH="0" flipV="0">
            <a:off x="526469" y="1922317"/>
            <a:ext cx="4791984" cy="1853045"/>
          </a:xfrm>
          <a:prstGeom prst="rect">
            <a:avLst/>
          </a:prstGeom>
        </p:spPr>
        <p:style>
          <a:lnRef idx="2">
            <a:schemeClr val="accent1">
              <a:shade val="50000"/>
            </a:schemeClr>
          </a:lnRef>
          <a:fillRef idx="1">
            <a:schemeClr val="accent1"/>
          </a:fillRef>
          <a:effectRef idx="0">
            <a:schemeClr val="accent1"/>
          </a:effectRef>
          <a:fontRef idx="minor">
            <a:schemeClr val="lt1"/>
          </a:fontRef>
        </p:style>
      </p:sp>
      <p:sp>
        <p:nvSpPr>
          <p:cNvPr id="248941550" name=""/>
          <p:cNvSpPr txBox="1"/>
          <p:nvPr/>
        </p:nvSpPr>
        <p:spPr bwMode="auto">
          <a:xfrm flipH="0" flipV="0">
            <a:off x="1127454" y="2822863"/>
            <a:ext cx="914400" cy="366119"/>
          </a:xfrm>
          <a:prstGeom prst="rect">
            <a:avLst/>
          </a:prstGeom>
          <a:noFill/>
        </p:spPr>
        <p:txBody>
          <a:bodyPr vertOverflow="overflow" horzOverflow="overflow" vert="horz" wrap="none" lIns="91440" tIns="45720" rIns="91440" bIns="45720" numCol="1" spcCol="0" rtlCol="0" fromWordArt="0" anchor="t" anchorCtr="0" forceAA="0" upright="0" compatLnSpc="0">
            <a:spAutoFit/>
          </a:bodyPr>
          <a:p>
            <a:pPr>
              <a:defRPr/>
            </a:pPr>
            <a:endParaRPr/>
          </a:p>
        </p:txBody>
      </p:sp>
      <p:sp>
        <p:nvSpPr>
          <p:cNvPr id="2136709967" name=""/>
          <p:cNvSpPr txBox="1"/>
          <p:nvPr/>
        </p:nvSpPr>
        <p:spPr bwMode="auto">
          <a:xfrm flipH="0" flipV="0">
            <a:off x="734287" y="2130136"/>
            <a:ext cx="4484943" cy="1463400"/>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defRPr/>
            </a:pPr>
            <a:r>
              <a:rPr b="1"/>
              <a:t>Complémentarité des observations</a:t>
            </a:r>
            <a:r>
              <a:rPr/>
              <a:t> pour prendre en compte l’activité stellaire : recherche d’</a:t>
            </a:r>
            <a:r>
              <a:rPr b="1"/>
              <a:t>indicateurs </a:t>
            </a:r>
            <a:r>
              <a:rPr/>
              <a:t>nouveaux indépendants, domaines de</a:t>
            </a:r>
            <a:r>
              <a:rPr b="1"/>
              <a:t> longueurs d’onde</a:t>
            </a:r>
            <a:endParaRPr b="1"/>
          </a:p>
        </p:txBody>
      </p:sp>
      <p:sp>
        <p:nvSpPr>
          <p:cNvPr id="91738844" name=""/>
          <p:cNvSpPr/>
          <p:nvPr/>
        </p:nvSpPr>
        <p:spPr bwMode="auto">
          <a:xfrm flipH="0" flipV="0">
            <a:off x="526469" y="5455227"/>
            <a:ext cx="4791984" cy="1070263"/>
          </a:xfrm>
          <a:prstGeom prst="rect">
            <a:avLst/>
          </a:prstGeom>
        </p:spPr>
        <p:style>
          <a:lnRef idx="2">
            <a:schemeClr val="accent1">
              <a:shade val="50000"/>
            </a:schemeClr>
          </a:lnRef>
          <a:fillRef idx="1">
            <a:schemeClr val="accent1"/>
          </a:fillRef>
          <a:effectRef idx="0">
            <a:schemeClr val="accent1"/>
          </a:effectRef>
          <a:fontRef idx="minor">
            <a:schemeClr val="lt1"/>
          </a:fontRef>
        </p:style>
      </p:sp>
      <p:sp>
        <p:nvSpPr>
          <p:cNvPr id="1474656126" name=""/>
          <p:cNvSpPr/>
          <p:nvPr/>
        </p:nvSpPr>
        <p:spPr bwMode="auto">
          <a:xfrm flipH="0" flipV="0">
            <a:off x="526469" y="3948545"/>
            <a:ext cx="4791984" cy="1317092"/>
          </a:xfrm>
          <a:prstGeom prst="rect">
            <a:avLst/>
          </a:prstGeom>
        </p:spPr>
        <p:style>
          <a:lnRef idx="2">
            <a:schemeClr val="accent1">
              <a:shade val="50000"/>
            </a:schemeClr>
          </a:lnRef>
          <a:fillRef idx="1">
            <a:schemeClr val="accent1"/>
          </a:fillRef>
          <a:effectRef idx="0">
            <a:schemeClr val="accent1"/>
          </a:effectRef>
          <a:fontRef idx="minor">
            <a:schemeClr val="lt1"/>
          </a:fontRef>
        </p:style>
      </p:sp>
      <p:sp>
        <p:nvSpPr>
          <p:cNvPr id="1536997674" name=""/>
          <p:cNvSpPr txBox="1"/>
          <p:nvPr/>
        </p:nvSpPr>
        <p:spPr bwMode="auto">
          <a:xfrm flipH="0" flipV="0">
            <a:off x="734287" y="4286871"/>
            <a:ext cx="4383194" cy="640440"/>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defRPr/>
            </a:pPr>
            <a:r>
              <a:rPr/>
              <a:t>Développement de </a:t>
            </a:r>
            <a:r>
              <a:rPr b="1"/>
              <a:t>méthodes statistiques </a:t>
            </a:r>
            <a:r>
              <a:rPr b="0"/>
              <a:t>novatrices</a:t>
            </a:r>
            <a:endParaRPr b="0"/>
          </a:p>
        </p:txBody>
      </p:sp>
      <p:sp>
        <p:nvSpPr>
          <p:cNvPr id="1143749477" name=""/>
          <p:cNvSpPr txBox="1"/>
          <p:nvPr/>
        </p:nvSpPr>
        <p:spPr bwMode="auto">
          <a:xfrm flipH="0" flipV="0">
            <a:off x="734287" y="5574888"/>
            <a:ext cx="4496823" cy="914760"/>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defRPr/>
            </a:pPr>
            <a:r>
              <a:rPr b="1"/>
              <a:t>Tests</a:t>
            </a:r>
            <a:r>
              <a:rPr/>
              <a:t> de méthodes de correction : </a:t>
            </a:r>
            <a:r>
              <a:rPr b="1"/>
              <a:t>quantification </a:t>
            </a:r>
            <a:r>
              <a:rPr/>
              <a:t>de l’impact sur les </a:t>
            </a:r>
            <a:r>
              <a:rPr b="1"/>
              <a:t>performances</a:t>
            </a:r>
            <a:endParaRPr/>
          </a:p>
        </p:txBody>
      </p:sp>
      <p:sp>
        <p:nvSpPr>
          <p:cNvPr id="71945198" name=""/>
          <p:cNvSpPr txBox="1"/>
          <p:nvPr/>
        </p:nvSpPr>
        <p:spPr bwMode="auto">
          <a:xfrm flipH="0" flipV="0">
            <a:off x="5711735" y="5455226"/>
            <a:ext cx="6447479" cy="914760"/>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marL="261848" indent="-261848" algn="l">
              <a:buFont typeface="Arial"/>
              <a:buChar char="•"/>
              <a:defRPr/>
            </a:pPr>
            <a:r>
              <a:rPr lang="en-US" sz="1800" b="0" i="0" u="none" strike="noStrike" cap="none" spc="0">
                <a:solidFill>
                  <a:schemeClr val="tx1"/>
                </a:solidFill>
                <a:latin typeface="Arial"/>
                <a:ea typeface="Arial"/>
                <a:cs typeface="Arial"/>
              </a:rPr>
              <a:t>Simulations synthétiques et </a:t>
            </a:r>
            <a:r>
              <a:rPr lang="en-US" sz="1800" b="1" i="0" u="none" strike="noStrike" cap="none" spc="0">
                <a:solidFill>
                  <a:schemeClr val="tx1"/>
                </a:solidFill>
                <a:latin typeface="Arial"/>
                <a:ea typeface="Arial"/>
                <a:cs typeface="Arial"/>
              </a:rPr>
              <a:t>tests en aveugle à grande échelle</a:t>
            </a:r>
            <a:r>
              <a:rPr lang="en-US" sz="1800" b="0" i="0" u="none" strike="noStrike" cap="none" spc="0">
                <a:solidFill>
                  <a:schemeClr val="tx1"/>
                </a:solidFill>
                <a:latin typeface="Arial"/>
                <a:ea typeface="Arial"/>
                <a:cs typeface="Arial"/>
              </a:rPr>
              <a:t> (</a:t>
            </a:r>
            <a:r>
              <a:rPr lang="en-US" sz="1800" b="0" i="0" u="none" strike="noStrike" cap="none" spc="0">
                <a:solidFill>
                  <a:srgbClr val="0070C0"/>
                </a:solidFill>
                <a:latin typeface="Arial"/>
                <a:ea typeface="Arial"/>
                <a:cs typeface="Arial"/>
              </a:rPr>
              <a:t>Meunier+2019a,b, 2023</a:t>
            </a:r>
            <a:r>
              <a:rPr lang="en-US" sz="1800" b="0" i="0" u="none" strike="noStrike" cap="none" spc="0">
                <a:solidFill>
                  <a:schemeClr val="tx1"/>
                </a:solidFill>
                <a:latin typeface="Arial"/>
                <a:ea typeface="Arial"/>
                <a:cs typeface="Arial"/>
              </a:rPr>
              <a:t>)</a:t>
            </a:r>
            <a:endParaRPr sz="1800" b="0" i="0" u="none" strike="noStrike" cap="none" spc="0">
              <a:solidFill>
                <a:schemeClr val="tx1"/>
              </a:solidFill>
              <a:latin typeface="Arial"/>
              <a:cs typeface="Arial"/>
            </a:endParaRPr>
          </a:p>
          <a:p>
            <a:pPr marL="261848" indent="-261848" algn="l">
              <a:buFont typeface="Arial"/>
              <a:buChar char="•"/>
              <a:defRPr/>
            </a:pPr>
            <a:r>
              <a:rPr lang="en-US" sz="1800" b="0" i="0" u="none" strike="noStrike" cap="none" spc="0">
                <a:solidFill>
                  <a:schemeClr val="tx1"/>
                </a:solidFill>
                <a:latin typeface="Arial"/>
                <a:ea typeface="Arial"/>
                <a:cs typeface="Arial"/>
              </a:rPr>
              <a:t>Simulation de</a:t>
            </a:r>
            <a:r>
              <a:rPr lang="en-US" sz="1800" b="1" i="0" u="none" strike="noStrike" cap="none" spc="0">
                <a:solidFill>
                  <a:schemeClr val="tx1"/>
                </a:solidFill>
                <a:latin typeface="Arial"/>
                <a:ea typeface="Arial"/>
                <a:cs typeface="Arial"/>
              </a:rPr>
              <a:t> systèmes particuliers </a:t>
            </a:r>
            <a:r>
              <a:rPr lang="en-US" sz="1800" b="0" i="0" u="none" strike="noStrike" cap="none" spc="0">
                <a:solidFill>
                  <a:schemeClr val="tx1"/>
                </a:solidFill>
                <a:latin typeface="Arial"/>
                <a:ea typeface="Arial"/>
                <a:cs typeface="Arial"/>
              </a:rPr>
              <a:t>(</a:t>
            </a:r>
            <a:r>
              <a:rPr lang="en-US" sz="1800" b="0" i="0" u="none" strike="noStrike" cap="none" spc="0">
                <a:solidFill>
                  <a:srgbClr val="0070C0"/>
                </a:solidFill>
                <a:latin typeface="Arial"/>
                <a:ea typeface="Arial"/>
                <a:cs typeface="Arial"/>
              </a:rPr>
              <a:t>Klein&amp;Donati 2020</a:t>
            </a:r>
            <a:r>
              <a:rPr lang="en-US" sz="1800" b="0" i="0" u="none" strike="noStrike" cap="none" spc="0">
                <a:solidFill>
                  <a:schemeClr val="tx1"/>
                </a:solidFill>
                <a:latin typeface="Arial"/>
                <a:ea typeface="Arial"/>
                <a:cs typeface="Arial"/>
              </a:rPr>
              <a:t>)</a:t>
            </a:r>
            <a:endParaRPr sz="1800">
              <a:latin typeface="Arial"/>
              <a:cs typeface="Arial"/>
            </a:endParaRPr>
          </a:p>
        </p:txBody>
      </p:sp>
      <p:sp>
        <p:nvSpPr>
          <p:cNvPr id="2069968001" name=""/>
          <p:cNvSpPr txBox="1"/>
          <p:nvPr/>
        </p:nvSpPr>
        <p:spPr bwMode="auto">
          <a:xfrm flipH="0" flipV="0">
            <a:off x="5673267" y="3961981"/>
            <a:ext cx="6429516" cy="1189079"/>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marL="261848" indent="-261848" algn="l">
              <a:buFont typeface="Arial"/>
              <a:buChar char="•"/>
              <a:defRPr/>
            </a:pPr>
            <a:r>
              <a:rPr lang="en-US" sz="1800" b="1" i="0" u="none" strike="noStrike" cap="none" spc="0">
                <a:solidFill>
                  <a:schemeClr val="tx1"/>
                </a:solidFill>
                <a:latin typeface="Arial"/>
                <a:ea typeface="Arial"/>
                <a:cs typeface="Arial"/>
              </a:rPr>
              <a:t>Sélection de raies</a:t>
            </a:r>
            <a:r>
              <a:rPr lang="en-US" sz="1800" b="0" i="0" u="none" strike="noStrike" cap="none" spc="0">
                <a:solidFill>
                  <a:schemeClr val="tx1"/>
                </a:solidFill>
                <a:latin typeface="Arial"/>
                <a:ea typeface="Arial"/>
                <a:cs typeface="Arial"/>
              </a:rPr>
              <a:t> minimisant l’impact de la variabilité stellaire (</a:t>
            </a:r>
            <a:r>
              <a:rPr lang="en-US" sz="1800" b="0" i="0" u="none" strike="noStrike" cap="none" spc="0">
                <a:solidFill>
                  <a:srgbClr val="0070C0"/>
                </a:solidFill>
                <a:latin typeface="Arial"/>
                <a:ea typeface="Arial"/>
                <a:cs typeface="Arial"/>
              </a:rPr>
              <a:t>Belotti+2022</a:t>
            </a:r>
            <a:r>
              <a:rPr lang="en-US" sz="1800" b="0" i="0" u="none" strike="noStrike" cap="none" spc="0">
                <a:solidFill>
                  <a:schemeClr val="tx1"/>
                </a:solidFill>
                <a:latin typeface="Arial"/>
                <a:ea typeface="Arial"/>
                <a:cs typeface="Arial"/>
              </a:rPr>
              <a:t>)</a:t>
            </a:r>
            <a:endParaRPr sz="1800" b="0" i="0" u="none" strike="noStrike" cap="none" spc="0">
              <a:solidFill>
                <a:schemeClr val="tx1"/>
              </a:solidFill>
              <a:latin typeface="Arial"/>
              <a:cs typeface="Arial"/>
            </a:endParaRPr>
          </a:p>
          <a:p>
            <a:pPr marL="261848" indent="-261848" algn="l">
              <a:buFont typeface="Arial"/>
              <a:buChar char="•"/>
              <a:defRPr/>
            </a:pPr>
            <a:r>
              <a:rPr lang="en-US" sz="1800" b="1" i="0" u="none" strike="noStrike" cap="none" spc="0">
                <a:solidFill>
                  <a:schemeClr val="tx1"/>
                </a:solidFill>
                <a:latin typeface="Arial"/>
                <a:ea typeface="Arial"/>
                <a:cs typeface="Arial"/>
              </a:rPr>
              <a:t>Utilisation de simulations MHD 3D</a:t>
            </a:r>
            <a:r>
              <a:rPr lang="en-US" sz="1800" b="0" i="0" u="none" strike="noStrike" cap="none" spc="0">
                <a:solidFill>
                  <a:schemeClr val="tx1"/>
                </a:solidFill>
                <a:latin typeface="Arial"/>
                <a:ea typeface="Arial"/>
                <a:cs typeface="Arial"/>
              </a:rPr>
              <a:t> et propagation des erreurs </a:t>
            </a:r>
            <a:r>
              <a:rPr lang="en-US" sz="1800" b="0" i="0" u="none" strike="noStrike" cap="none" spc="0">
                <a:solidFill>
                  <a:schemeClr val="tx1"/>
                </a:solidFill>
                <a:latin typeface="Arial"/>
                <a:ea typeface="Arial"/>
                <a:cs typeface="Arial"/>
              </a:rPr>
              <a:t>dans le processus de détection (</a:t>
            </a:r>
            <a:r>
              <a:rPr lang="en-US" sz="1800" b="0" i="0" u="none" strike="noStrike" cap="none" spc="0">
                <a:solidFill>
                  <a:srgbClr val="0070C0"/>
                </a:solidFill>
                <a:latin typeface="Arial"/>
                <a:ea typeface="Arial"/>
                <a:cs typeface="Arial"/>
              </a:rPr>
              <a:t>Sulis+2020, 2022</a:t>
            </a:r>
            <a:r>
              <a:rPr lang="en-US" sz="1800" b="0" i="0" u="none" strike="noStrike" cap="none" spc="0">
                <a:solidFill>
                  <a:schemeClr val="tx1"/>
                </a:solidFill>
                <a:latin typeface="Arial"/>
                <a:ea typeface="Arial"/>
                <a:cs typeface="Arial"/>
              </a:rPr>
              <a:t>)</a:t>
            </a:r>
            <a:endParaRPr sz="1800">
              <a:latin typeface="Arial"/>
              <a:cs typeface="Arial"/>
            </a:endParaRPr>
          </a:p>
        </p:txBody>
      </p:sp>
      <p:sp>
        <p:nvSpPr>
          <p:cNvPr id="560019379" name=""/>
          <p:cNvSpPr txBox="1"/>
          <p:nvPr/>
        </p:nvSpPr>
        <p:spPr bwMode="auto">
          <a:xfrm flipH="0" flipV="0">
            <a:off x="5682135" y="1922316"/>
            <a:ext cx="6311338" cy="1737720"/>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marL="261849" indent="-261849" algn="l">
              <a:buFont typeface="Arial"/>
              <a:buChar char="•"/>
              <a:defRPr/>
            </a:pPr>
            <a:r>
              <a:rPr lang="en-US" sz="1800" b="0" i="0" u="none" strike="noStrike" cap="none" spc="0">
                <a:solidFill>
                  <a:schemeClr val="tx1"/>
                </a:solidFill>
                <a:latin typeface="Arial"/>
                <a:ea typeface="Arial"/>
                <a:cs typeface="Arial"/>
              </a:rPr>
              <a:t>Cartes issues de l'</a:t>
            </a:r>
            <a:r>
              <a:rPr lang="en-US" sz="1800" b="1" i="0" u="none" strike="noStrike" cap="none" spc="0">
                <a:solidFill>
                  <a:schemeClr val="tx1"/>
                </a:solidFill>
                <a:latin typeface="Arial"/>
                <a:ea typeface="Arial"/>
                <a:cs typeface="Arial"/>
              </a:rPr>
              <a:t>imagerie Zeeman-Doppler </a:t>
            </a:r>
            <a:r>
              <a:rPr lang="en-US" sz="1800" b="0" i="0" u="none" strike="noStrike" cap="none" spc="0">
                <a:solidFill>
                  <a:schemeClr val="tx1"/>
                </a:solidFill>
                <a:latin typeface="Arial"/>
                <a:ea typeface="Arial"/>
                <a:cs typeface="Arial"/>
              </a:rPr>
              <a:t>(</a:t>
            </a:r>
            <a:r>
              <a:rPr lang="en-US" sz="1800" b="0" i="0" u="none" strike="noStrike" cap="none" spc="0">
                <a:solidFill>
                  <a:srgbClr val="0070C0"/>
                </a:solidFill>
                <a:latin typeface="Arial"/>
                <a:ea typeface="Arial"/>
                <a:cs typeface="Arial"/>
              </a:rPr>
              <a:t>Nicholson +2021</a:t>
            </a:r>
            <a:r>
              <a:rPr lang="en-US" sz="1800" b="0" i="0" u="none" strike="noStrike" cap="none" spc="0">
                <a:solidFill>
                  <a:schemeClr val="tx1"/>
                </a:solidFill>
                <a:latin typeface="Arial"/>
                <a:ea typeface="Arial"/>
                <a:cs typeface="Arial"/>
              </a:rPr>
              <a:t>)</a:t>
            </a:r>
            <a:r>
              <a:rPr>
                <a:latin typeface="Arial"/>
                <a:ea typeface="Arial"/>
                <a:cs typeface="Arial"/>
              </a:rPr>
              <a:t> ou </a:t>
            </a:r>
            <a:r>
              <a:rPr b="1">
                <a:latin typeface="Arial"/>
                <a:ea typeface="Arial"/>
                <a:cs typeface="Arial"/>
              </a:rPr>
              <a:t>Doppler </a:t>
            </a:r>
            <a:r>
              <a:rPr>
                <a:latin typeface="Arial"/>
                <a:ea typeface="Arial"/>
                <a:cs typeface="Arial"/>
              </a:rPr>
              <a:t>(</a:t>
            </a:r>
            <a:r>
              <a:rPr>
                <a:solidFill>
                  <a:srgbClr val="0070C0"/>
                </a:solidFill>
                <a:latin typeface="Arial"/>
                <a:ea typeface="Arial"/>
                <a:cs typeface="Arial"/>
              </a:rPr>
              <a:t>Klein+2022</a:t>
            </a:r>
            <a:r>
              <a:rPr>
                <a:latin typeface="Arial"/>
                <a:ea typeface="Arial"/>
                <a:cs typeface="Arial"/>
              </a:rPr>
              <a:t>)</a:t>
            </a:r>
            <a:endParaRPr sz="1800">
              <a:latin typeface="Arial"/>
              <a:cs typeface="Arial"/>
            </a:endParaRPr>
          </a:p>
          <a:p>
            <a:pPr marL="261849" indent="-261849" algn="l">
              <a:buFont typeface="Arial"/>
              <a:buChar char="•"/>
              <a:defRPr/>
            </a:pPr>
            <a:r>
              <a:rPr lang="en-US" sz="1800" b="0" i="0" u="none" strike="noStrike" cap="none" spc="0">
                <a:solidFill>
                  <a:schemeClr val="tx1"/>
                </a:solidFill>
                <a:latin typeface="Arial"/>
                <a:ea typeface="Arial"/>
                <a:cs typeface="Arial"/>
              </a:rPr>
              <a:t>Synergie </a:t>
            </a:r>
            <a:r>
              <a:rPr lang="en-US" sz="1800" b="1" i="0" u="none" strike="noStrike" cap="none" spc="0">
                <a:solidFill>
                  <a:schemeClr val="tx1"/>
                </a:solidFill>
                <a:latin typeface="Arial"/>
                <a:ea typeface="Arial"/>
                <a:cs typeface="Arial"/>
              </a:rPr>
              <a:t>photométrie</a:t>
            </a:r>
            <a:r>
              <a:rPr lang="en-US" sz="1800" b="0" i="0" u="none" strike="noStrike" cap="none" spc="0">
                <a:solidFill>
                  <a:schemeClr val="tx1"/>
                </a:solidFill>
                <a:latin typeface="Arial"/>
                <a:ea typeface="Arial"/>
                <a:cs typeface="Arial"/>
              </a:rPr>
              <a:t> / VRs (</a:t>
            </a:r>
            <a:r>
              <a:rPr lang="en-US" sz="1800" b="0" i="0" u="none" strike="noStrike" cap="none" spc="0">
                <a:solidFill>
                  <a:srgbClr val="0070C0"/>
                </a:solidFill>
                <a:latin typeface="Arial"/>
                <a:ea typeface="Arial"/>
                <a:cs typeface="Arial"/>
              </a:rPr>
              <a:t>Lopez thesis, 2021</a:t>
            </a:r>
            <a:r>
              <a:rPr lang="en-US" sz="1800" b="0" i="0" u="none" strike="noStrike" cap="none" spc="0">
                <a:solidFill>
                  <a:schemeClr val="tx1"/>
                </a:solidFill>
                <a:latin typeface="Arial"/>
                <a:ea typeface="Arial"/>
                <a:cs typeface="Arial"/>
              </a:rPr>
              <a:t>)</a:t>
            </a:r>
            <a:endParaRPr sz="1800">
              <a:latin typeface="Arial"/>
              <a:cs typeface="Arial"/>
            </a:endParaRPr>
          </a:p>
          <a:p>
            <a:pPr marL="261848" indent="-261848" algn="l">
              <a:buFont typeface="Arial"/>
              <a:buChar char="•"/>
              <a:defRPr/>
            </a:pPr>
            <a:r>
              <a:rPr lang="en-US" sz="1800" b="0" i="0" u="none" strike="noStrike" cap="none" spc="0">
                <a:solidFill>
                  <a:schemeClr val="tx1"/>
                </a:solidFill>
                <a:latin typeface="Arial"/>
                <a:ea typeface="Arial"/>
                <a:cs typeface="Arial"/>
              </a:rPr>
              <a:t>Corrélations avec indicateurs </a:t>
            </a:r>
            <a:r>
              <a:rPr lang="en-US" sz="1800" b="1" i="0" u="none" strike="noStrike" cap="none" spc="0">
                <a:solidFill>
                  <a:schemeClr val="tx1"/>
                </a:solidFill>
                <a:latin typeface="Arial"/>
                <a:ea typeface="Arial"/>
                <a:cs typeface="Arial"/>
              </a:rPr>
              <a:t>chromosphériques </a:t>
            </a:r>
            <a:r>
              <a:rPr lang="en-US" sz="1800" b="0" i="0" u="none" strike="noStrike" cap="none" spc="0">
                <a:solidFill>
                  <a:schemeClr val="tx1"/>
                </a:solidFill>
                <a:latin typeface="Arial"/>
                <a:ea typeface="Arial"/>
                <a:cs typeface="Arial"/>
              </a:rPr>
              <a:t>(</a:t>
            </a:r>
            <a:r>
              <a:rPr lang="en-US" sz="1800" b="0" i="0" u="none" strike="noStrike" cap="none" spc="0">
                <a:solidFill>
                  <a:srgbClr val="0070C0"/>
                </a:solidFill>
                <a:latin typeface="Arial"/>
                <a:ea typeface="Arial"/>
                <a:cs typeface="Arial"/>
              </a:rPr>
              <a:t>Dalal +2021, Konig+2022, Heidari+2022, Meunier 2019</a:t>
            </a:r>
            <a:r>
              <a:rPr lang="en-US" sz="1800" b="0" i="0" u="none" strike="noStrike" cap="none" spc="0">
                <a:solidFill>
                  <a:schemeClr val="tx1"/>
                </a:solidFill>
                <a:latin typeface="Arial"/>
                <a:ea typeface="Arial"/>
                <a:cs typeface="Arial"/>
              </a:rPr>
              <a:t>)</a:t>
            </a:r>
            <a:endParaRPr sz="1800" b="0" i="0" u="none" strike="noStrike" cap="none" spc="0">
              <a:solidFill>
                <a:schemeClr val="tx1"/>
              </a:solidFill>
              <a:latin typeface="Arial"/>
              <a:cs typeface="Arial"/>
            </a:endParaRPr>
          </a:p>
          <a:p>
            <a:pPr marL="261848" indent="-261848" algn="l">
              <a:buFont typeface="Arial"/>
              <a:buChar char="•"/>
              <a:defRPr/>
            </a:pPr>
            <a:r>
              <a:rPr lang="en-US" sz="1800" b="0" i="0" u="none" strike="noStrike" cap="none" spc="0">
                <a:solidFill>
                  <a:schemeClr val="tx1"/>
                </a:solidFill>
                <a:latin typeface="Arial"/>
                <a:ea typeface="Arial"/>
                <a:cs typeface="Arial"/>
              </a:rPr>
              <a:t>Combinaison </a:t>
            </a:r>
            <a:r>
              <a:rPr lang="en-US" sz="1800" b="1" i="0" u="none" strike="noStrike" cap="none" spc="0">
                <a:solidFill>
                  <a:schemeClr val="tx1"/>
                </a:solidFill>
                <a:latin typeface="Arial"/>
                <a:ea typeface="Arial"/>
                <a:cs typeface="Arial"/>
              </a:rPr>
              <a:t>visible/IR</a:t>
            </a:r>
            <a:r>
              <a:rPr lang="en-US" sz="1800" b="0" i="0" u="none" strike="noStrike" cap="none" spc="0">
                <a:solidFill>
                  <a:schemeClr val="tx1"/>
                </a:solidFill>
                <a:latin typeface="Arial"/>
                <a:ea typeface="Arial"/>
                <a:cs typeface="Arial"/>
              </a:rPr>
              <a:t> (</a:t>
            </a:r>
            <a:r>
              <a:rPr lang="en-US" sz="1800" b="0" i="0" u="none" strike="noStrike" cap="none" spc="0">
                <a:solidFill>
                  <a:srgbClr val="0070C0"/>
                </a:solidFill>
                <a:latin typeface="Arial"/>
                <a:ea typeface="Arial"/>
                <a:cs typeface="Arial"/>
              </a:rPr>
              <a:t>Carmona+2023</a:t>
            </a:r>
            <a:r>
              <a:rPr lang="en-US" sz="1800" b="0" i="0" u="none" strike="noStrike" cap="none" spc="0">
                <a:solidFill>
                  <a:schemeClr val="tx1"/>
                </a:solidFill>
                <a:latin typeface="Arial"/>
                <a:ea typeface="Arial"/>
                <a:cs typeface="Arial"/>
              </a:rPr>
              <a:t>)</a:t>
            </a:r>
            <a:endParaRPr sz="1800">
              <a:latin typeface="Arial"/>
              <a:cs typeface="Arial"/>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1714305977" name=""/>
          <p:cNvSpPr txBox="1"/>
          <p:nvPr/>
        </p:nvSpPr>
        <p:spPr bwMode="auto">
          <a:xfrm flipH="0" flipV="0">
            <a:off x="5108927" y="2243503"/>
            <a:ext cx="2808992" cy="366119"/>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defRPr/>
            </a:pPr>
            <a:endParaRPr/>
          </a:p>
        </p:txBody>
      </p:sp>
      <p:sp>
        <p:nvSpPr>
          <p:cNvPr id="892867925" name=""/>
          <p:cNvSpPr txBox="1"/>
          <p:nvPr/>
        </p:nvSpPr>
        <p:spPr bwMode="auto">
          <a:xfrm flipH="0" flipV="0">
            <a:off x="531648" y="2243502"/>
            <a:ext cx="3508956" cy="1067159"/>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lgn="ctr">
              <a:defRPr/>
            </a:pPr>
            <a:r>
              <a:rPr sz="1600">
                <a:latin typeface="Arial"/>
                <a:ea typeface="Arial"/>
                <a:cs typeface="Arial"/>
              </a:rPr>
              <a:t>Difficulté d’atteindre une incertitude sur la masse des petites planètes au niveau de 10% (requis par PLATO) lors de follow-up en VRs</a:t>
            </a:r>
            <a:endParaRPr sz="1400">
              <a:latin typeface="Arial"/>
              <a:cs typeface="Arial"/>
            </a:endParaRPr>
          </a:p>
        </p:txBody>
      </p:sp>
      <p:sp>
        <p:nvSpPr>
          <p:cNvPr id="443314626" name=""/>
          <p:cNvSpPr txBox="1"/>
          <p:nvPr/>
        </p:nvSpPr>
        <p:spPr bwMode="auto">
          <a:xfrm flipH="0" flipV="0">
            <a:off x="979038" y="1640467"/>
            <a:ext cx="2730564" cy="366119"/>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marL="0" indent="0" algn="ctr">
              <a:buFont typeface="Arial"/>
              <a:buNone/>
              <a:defRPr/>
            </a:pPr>
            <a:r>
              <a:rPr lang="en-US" b="0" i="0" u="none" strike="noStrike" cap="none" spc="0">
                <a:solidFill>
                  <a:srgbClr val="FF0000"/>
                </a:solidFill>
                <a:latin typeface="Arial"/>
                <a:ea typeface="Arial"/>
                <a:cs typeface="Arial"/>
              </a:rPr>
              <a:t>Vitesses radiales</a:t>
            </a:r>
            <a:endParaRPr sz="2000">
              <a:solidFill>
                <a:srgbClr val="FF0000"/>
              </a:solidFill>
              <a:latin typeface="Arial"/>
              <a:cs typeface="Arial"/>
            </a:endParaRPr>
          </a:p>
        </p:txBody>
      </p:sp>
      <p:sp>
        <p:nvSpPr>
          <p:cNvPr id="1704637584" name=""/>
          <p:cNvSpPr txBox="1"/>
          <p:nvPr/>
        </p:nvSpPr>
        <p:spPr bwMode="auto">
          <a:xfrm flipH="0" flipV="0">
            <a:off x="4506589" y="1697162"/>
            <a:ext cx="2842924" cy="366119"/>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marL="0" indent="0" algn="ctr">
              <a:buFont typeface="Arial"/>
              <a:buNone/>
              <a:defRPr/>
            </a:pPr>
            <a:r>
              <a:rPr lang="en-US" b="0" i="0" u="none" strike="noStrike" cap="none" spc="0">
                <a:solidFill>
                  <a:srgbClr val="FF0000"/>
                </a:solidFill>
                <a:latin typeface="Arial"/>
                <a:ea typeface="Arial"/>
                <a:cs typeface="Arial"/>
              </a:rPr>
              <a:t>Photométrie</a:t>
            </a:r>
            <a:endParaRPr sz="2000">
              <a:solidFill>
                <a:srgbClr val="FF0000"/>
              </a:solidFill>
              <a:latin typeface="Arial"/>
              <a:cs typeface="Arial"/>
            </a:endParaRPr>
          </a:p>
        </p:txBody>
      </p:sp>
      <p:pic>
        <p:nvPicPr>
          <p:cNvPr id="506582432" name=""/>
          <p:cNvPicPr>
            <a:picLocks noChangeAspect="1"/>
          </p:cNvPicPr>
          <p:nvPr/>
        </p:nvPicPr>
        <p:blipFill>
          <a:blip r:embed="rId2"/>
          <a:stretch/>
        </p:blipFill>
        <p:spPr bwMode="auto">
          <a:xfrm flipH="0" flipV="0">
            <a:off x="4506590" y="3702318"/>
            <a:ext cx="3572681" cy="2449242"/>
          </a:xfrm>
          <a:prstGeom prst="rect">
            <a:avLst/>
          </a:prstGeom>
        </p:spPr>
      </p:pic>
      <p:pic>
        <p:nvPicPr>
          <p:cNvPr id="1612022925" name=""/>
          <p:cNvPicPr>
            <a:picLocks noChangeAspect="1"/>
          </p:cNvPicPr>
          <p:nvPr/>
        </p:nvPicPr>
        <p:blipFill>
          <a:blip r:embed="rId3"/>
          <a:stretch/>
        </p:blipFill>
        <p:spPr bwMode="auto">
          <a:xfrm flipH="0" flipV="0">
            <a:off x="465456" y="3702319"/>
            <a:ext cx="3516652" cy="2551296"/>
          </a:xfrm>
          <a:prstGeom prst="rect">
            <a:avLst/>
          </a:prstGeom>
        </p:spPr>
      </p:pic>
      <p:sp>
        <p:nvSpPr>
          <p:cNvPr id="1560327197" name="Title 1"/>
          <p:cNvSpPr>
            <a:spLocks noGrp="1"/>
          </p:cNvSpPr>
          <p:nvPr/>
        </p:nvSpPr>
        <p:spPr bwMode="auto">
          <a:xfrm flipH="0" flipV="0">
            <a:off x="324533" y="261213"/>
            <a:ext cx="11510720" cy="1124238"/>
          </a:xfrm>
        </p:spPr>
        <p:txBody>
          <a:bodyPr vertOverflow="overflow" horzOverflow="overflow" vert="horz" wrap="square" lIns="91440" tIns="45720" rIns="91440" bIns="45720" numCol="1" spcCol="0" rtlCol="0" fromWordArt="0" anchor="ctr" anchorCtr="0" forceAA="0" upright="0" compatLnSpc="0">
            <a:normAutofit/>
          </a:bodyPr>
          <a:lstStyle>
            <a:lvl1pPr algn="l" defTabSz="914400">
              <a:lnSpc>
                <a:spcPct val="90000"/>
              </a:lnSpc>
              <a:spcBef>
                <a:spcPts val="0"/>
              </a:spcBef>
              <a:buNone/>
              <a:defRPr sz="4400">
                <a:solidFill>
                  <a:schemeClr val="tx1"/>
                </a:solidFill>
                <a:latin typeface="+mj-lt"/>
                <a:ea typeface="+mj-ea"/>
                <a:cs typeface="+mj-cs"/>
              </a:defRPr>
            </a:lvl1pPr>
          </a:lstStyle>
          <a:p>
            <a:pPr algn="ctr">
              <a:defRPr/>
            </a:pPr>
            <a:r>
              <a:rPr lang="en-US" sz="2600" b="1" i="0" u="none" strike="noStrike" cap="none" spc="0">
                <a:solidFill>
                  <a:schemeClr val="tx1"/>
                </a:solidFill>
                <a:latin typeface="Arial"/>
                <a:ea typeface="Arial"/>
                <a:cs typeface="Arial"/>
              </a:rPr>
              <a:t>Impact de la variabilité stellaire sur la </a:t>
            </a:r>
            <a:r>
              <a:rPr lang="en-US" sz="2600" b="1" i="0" u="none" strike="noStrike" cap="none" spc="0">
                <a:solidFill>
                  <a:srgbClr val="0070C0"/>
                </a:solidFill>
                <a:latin typeface="Arial"/>
                <a:ea typeface="Arial"/>
                <a:cs typeface="Arial"/>
              </a:rPr>
              <a:t>caractérisation</a:t>
            </a:r>
            <a:r>
              <a:rPr lang="en-US" sz="2600" b="1" i="0" u="none" strike="noStrike" cap="none" spc="0">
                <a:solidFill>
                  <a:schemeClr val="tx1"/>
                </a:solidFill>
                <a:latin typeface="Arial"/>
                <a:ea typeface="Arial"/>
                <a:cs typeface="Arial"/>
              </a:rPr>
              <a:t> des exoplanètes</a:t>
            </a:r>
            <a:endParaRPr sz="2600" b="1" i="0" u="none" strike="noStrike" cap="none" spc="0">
              <a:solidFill>
                <a:schemeClr val="tx1"/>
              </a:solidFill>
              <a:latin typeface="Arial"/>
              <a:cs typeface="Arial"/>
            </a:endParaRPr>
          </a:p>
        </p:txBody>
      </p:sp>
      <p:sp>
        <p:nvSpPr>
          <p:cNvPr id="98479829" name=""/>
          <p:cNvSpPr txBox="1"/>
          <p:nvPr/>
        </p:nvSpPr>
        <p:spPr bwMode="auto">
          <a:xfrm flipH="0" flipV="0">
            <a:off x="1428577" y="6473597"/>
            <a:ext cx="2033781" cy="305159"/>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lgn="ctr">
              <a:defRPr/>
            </a:pPr>
            <a:r>
              <a:rPr sz="1400">
                <a:solidFill>
                  <a:srgbClr val="0070C0"/>
                </a:solidFill>
                <a:latin typeface="Arial"/>
                <a:ea typeface="Arial"/>
                <a:cs typeface="Arial"/>
              </a:rPr>
              <a:t>Meunier et al 2023</a:t>
            </a:r>
            <a:endParaRPr sz="1400">
              <a:solidFill>
                <a:srgbClr val="0070C0"/>
              </a:solidFill>
              <a:latin typeface="Arial"/>
              <a:cs typeface="Arial"/>
            </a:endParaRPr>
          </a:p>
        </p:txBody>
      </p:sp>
      <p:sp>
        <p:nvSpPr>
          <p:cNvPr id="1912111394" name=""/>
          <p:cNvSpPr txBox="1"/>
          <p:nvPr/>
        </p:nvSpPr>
        <p:spPr bwMode="auto">
          <a:xfrm flipH="0" flipV="0">
            <a:off x="4566814" y="6473597"/>
            <a:ext cx="3044584" cy="305159"/>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lvl="1" algn="ctr">
              <a:defRPr/>
            </a:pPr>
            <a:r>
              <a:rPr sz="1400">
                <a:solidFill>
                  <a:srgbClr val="0070C0"/>
                </a:solidFill>
                <a:latin typeface="Arial"/>
                <a:ea typeface="Arial"/>
                <a:cs typeface="Arial"/>
              </a:rPr>
              <a:t>Sulis et al 2020, 2023</a:t>
            </a:r>
            <a:endParaRPr sz="1400">
              <a:solidFill>
                <a:srgbClr val="0070C0"/>
              </a:solidFill>
              <a:latin typeface="Arial"/>
              <a:cs typeface="Arial"/>
            </a:endParaRPr>
          </a:p>
        </p:txBody>
      </p:sp>
      <p:sp>
        <p:nvSpPr>
          <p:cNvPr id="1766194100" name=""/>
          <p:cNvSpPr txBox="1"/>
          <p:nvPr/>
        </p:nvSpPr>
        <p:spPr bwMode="auto">
          <a:xfrm flipH="0" flipV="0">
            <a:off x="4071830" y="2191548"/>
            <a:ext cx="3539206" cy="1310999"/>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lvl="1" algn="ctr">
              <a:defRPr/>
            </a:pPr>
            <a:r>
              <a:rPr lang="en-US" sz="1600" b="0" i="0" u="none" strike="noStrike" cap="none" spc="0">
                <a:solidFill>
                  <a:schemeClr val="tx1"/>
                </a:solidFill>
                <a:latin typeface="Arial"/>
                <a:ea typeface="Arial"/>
                <a:cs typeface="Arial"/>
              </a:rPr>
              <a:t>Granulation: S</a:t>
            </a:r>
            <a:r>
              <a:rPr lang="en-US" sz="1600" b="0" i="0" u="none" strike="noStrike" cap="none" spc="0">
                <a:solidFill>
                  <a:schemeClr val="tx1"/>
                </a:solidFill>
                <a:latin typeface="Arial"/>
                <a:ea typeface="Arial"/>
                <a:cs typeface="Arial"/>
              </a:rPr>
              <a:t>ource de variabilité limitant la </a:t>
            </a:r>
            <a:r>
              <a:rPr lang="en-US" sz="1600" b="0" i="0" u="none" strike="noStrike" cap="none" spc="0">
                <a:solidFill>
                  <a:schemeClr val="tx1"/>
                </a:solidFill>
                <a:latin typeface="Arial"/>
                <a:ea typeface="Arial"/>
                <a:cs typeface="Arial"/>
              </a:rPr>
              <a:t>caractérisation précise de petites exoplanètes </a:t>
            </a:r>
            <a:r>
              <a:rPr lang="en-US" sz="1600" b="0" i="0" u="none" strike="noStrike" cap="none" spc="0">
                <a:solidFill>
                  <a:schemeClr val="tx1"/>
                </a:solidFill>
                <a:latin typeface="Arial"/>
                <a:ea typeface="Arial"/>
                <a:cs typeface="Arial"/>
              </a:rPr>
              <a:t>de longue période orbita</a:t>
            </a:r>
            <a:r>
              <a:rPr lang="en-US" sz="1600" b="0" i="0" u="none" strike="noStrike" cap="none" spc="0">
                <a:solidFill>
                  <a:schemeClr val="tx1"/>
                </a:solidFill>
                <a:latin typeface="Arial"/>
                <a:ea typeface="Arial"/>
                <a:cs typeface="Arial"/>
              </a:rPr>
              <a:t>le</a:t>
            </a:r>
            <a:r>
              <a:rPr sz="1600">
                <a:latin typeface="Arial"/>
                <a:ea typeface="Arial"/>
                <a:cs typeface="Arial"/>
              </a:rPr>
              <a:t> </a:t>
            </a:r>
            <a:endParaRPr sz="1600">
              <a:latin typeface="Arial"/>
              <a:cs typeface="Arial"/>
            </a:endParaRPr>
          </a:p>
        </p:txBody>
      </p:sp>
      <p:sp>
        <p:nvSpPr>
          <p:cNvPr id="1591112782" name=""/>
          <p:cNvSpPr txBox="1"/>
          <p:nvPr/>
        </p:nvSpPr>
        <p:spPr bwMode="auto">
          <a:xfrm flipH="0" flipV="0">
            <a:off x="9309528" y="1697162"/>
            <a:ext cx="2045346" cy="366119"/>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marL="0" indent="0" algn="l">
              <a:buFont typeface="Arial"/>
              <a:buNone/>
              <a:defRPr/>
            </a:pPr>
            <a:r>
              <a:rPr lang="en-US" b="0" i="0" u="none" strike="noStrike" cap="none" spc="0">
                <a:solidFill>
                  <a:srgbClr val="FF0000"/>
                </a:solidFill>
                <a:latin typeface="Arial"/>
                <a:ea typeface="Arial"/>
                <a:cs typeface="Arial"/>
              </a:rPr>
              <a:t>Spectroscopie IR</a:t>
            </a:r>
            <a:endParaRPr sz="2000">
              <a:solidFill>
                <a:srgbClr val="FF0000"/>
              </a:solidFill>
              <a:latin typeface="Arial"/>
              <a:cs typeface="Arial"/>
            </a:endParaRPr>
          </a:p>
        </p:txBody>
      </p:sp>
      <p:sp>
        <p:nvSpPr>
          <p:cNvPr id="286785628" name=""/>
          <p:cNvSpPr txBox="1"/>
          <p:nvPr/>
        </p:nvSpPr>
        <p:spPr bwMode="auto">
          <a:xfrm flipH="0" flipV="0">
            <a:off x="7917921" y="2131695"/>
            <a:ext cx="4345578" cy="1554840"/>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lgn="ctr">
              <a:defRPr/>
            </a:pPr>
            <a:r>
              <a:rPr sz="1600">
                <a:latin typeface="Arial"/>
                <a:ea typeface="Arial"/>
                <a:cs typeface="Arial"/>
              </a:rPr>
              <a:t>Contamination spectre: préoccupant pour </a:t>
            </a:r>
            <a:r>
              <a:rPr sz="1600">
                <a:latin typeface="Arial"/>
                <a:ea typeface="Arial"/>
                <a:cs typeface="Arial"/>
              </a:rPr>
              <a:t>JWST / ARIEL (Drossart et al 2022)</a:t>
            </a:r>
            <a:endParaRPr sz="1600">
              <a:latin typeface="Arial"/>
              <a:cs typeface="Arial"/>
            </a:endParaRPr>
          </a:p>
          <a:p>
            <a:pPr algn="ctr">
              <a:defRPr/>
            </a:pPr>
            <a:endParaRPr sz="1600">
              <a:latin typeface="Arial"/>
              <a:cs typeface="Arial"/>
            </a:endParaRPr>
          </a:p>
          <a:p>
            <a:pPr>
              <a:defRPr/>
            </a:pPr>
            <a:r>
              <a:rPr sz="1600">
                <a:latin typeface="Arial"/>
                <a:ea typeface="Arial"/>
                <a:cs typeface="Arial"/>
              </a:rPr>
              <a:t> Spectres haute résolution décorrélés de l'activité par simulations MHD 3D </a:t>
            </a:r>
            <a:r>
              <a:rPr sz="1600">
                <a:latin typeface="Arial"/>
                <a:ea typeface="Arial"/>
                <a:cs typeface="Arial"/>
              </a:rPr>
              <a:t>(</a:t>
            </a:r>
            <a:r>
              <a:rPr lang="en-US" sz="1600" b="0" i="0" u="none" strike="noStrike" cap="none" spc="0">
                <a:solidFill>
                  <a:schemeClr val="tx1"/>
                </a:solidFill>
                <a:latin typeface="Arial"/>
                <a:ea typeface="Arial"/>
                <a:cs typeface="Arial"/>
              </a:rPr>
              <a:t>CO in HD189733b</a:t>
            </a:r>
            <a:r>
              <a:rPr sz="1600">
                <a:latin typeface="Arial"/>
                <a:ea typeface="Arial"/>
                <a:cs typeface="Arial"/>
              </a:rPr>
              <a:t>)</a:t>
            </a:r>
            <a:endParaRPr sz="1600">
              <a:latin typeface="Arial"/>
              <a:cs typeface="Arial"/>
            </a:endParaRPr>
          </a:p>
        </p:txBody>
      </p:sp>
      <p:pic>
        <p:nvPicPr>
          <p:cNvPr id="254717277" name=""/>
          <p:cNvPicPr>
            <a:picLocks noChangeAspect="1"/>
          </p:cNvPicPr>
          <p:nvPr/>
        </p:nvPicPr>
        <p:blipFill>
          <a:blip r:embed="rId4"/>
          <a:stretch/>
        </p:blipFill>
        <p:spPr bwMode="auto">
          <a:xfrm flipH="0" flipV="0">
            <a:off x="9309529" y="3702318"/>
            <a:ext cx="1733441" cy="2664596"/>
          </a:xfrm>
          <a:prstGeom prst="rect">
            <a:avLst/>
          </a:prstGeom>
        </p:spPr>
      </p:pic>
      <p:sp>
        <p:nvSpPr>
          <p:cNvPr id="466866595" name=""/>
          <p:cNvSpPr txBox="1"/>
          <p:nvPr/>
        </p:nvSpPr>
        <p:spPr bwMode="auto">
          <a:xfrm flipH="0" flipV="0">
            <a:off x="8198883" y="6366916"/>
            <a:ext cx="3875685" cy="518519"/>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lgn="ctr">
              <a:defRPr/>
            </a:pPr>
            <a:r>
              <a:rPr sz="1400">
                <a:solidFill>
                  <a:srgbClr val="0070C0"/>
                </a:solidFill>
                <a:latin typeface="Arial"/>
                <a:ea typeface="Arial"/>
                <a:cs typeface="Arial"/>
              </a:rPr>
              <a:t>Chiavassa &amp; Brogi 2019, </a:t>
            </a:r>
            <a:endParaRPr sz="1400">
              <a:solidFill>
                <a:srgbClr val="0070C0"/>
              </a:solidFill>
              <a:latin typeface="Arial"/>
              <a:cs typeface="Arial"/>
            </a:endParaRPr>
          </a:p>
          <a:p>
            <a:pPr algn="ctr">
              <a:defRPr/>
            </a:pPr>
            <a:r>
              <a:rPr sz="1400">
                <a:solidFill>
                  <a:srgbClr val="0070C0"/>
                </a:solidFill>
                <a:latin typeface="Arial"/>
                <a:ea typeface="Arial"/>
                <a:cs typeface="Arial"/>
              </a:rPr>
              <a:t>voir aussi: Maimone 2022</a:t>
            </a:r>
            <a:endParaRPr sz="1400">
              <a:solidFill>
                <a:srgbClr val="0070C0"/>
              </a:solidFill>
              <a:latin typeface="Arial"/>
              <a:cs typeface="Arial"/>
            </a:endParaRPr>
          </a:p>
        </p:txBody>
      </p:sp>
      <p:sp>
        <p:nvSpPr>
          <p:cNvPr id="874928209" name=""/>
          <p:cNvSpPr txBox="1"/>
          <p:nvPr/>
        </p:nvSpPr>
        <p:spPr bwMode="auto">
          <a:xfrm flipH="0" flipV="0">
            <a:off x="465453" y="1150438"/>
            <a:ext cx="10788484" cy="366119"/>
          </a:xfrm>
          <a:prstGeom prst="rect">
            <a:avLst/>
          </a:prstGeom>
          <a:noFill/>
        </p:spPr>
        <p:txBody>
          <a:bodyPr vertOverflow="overflow" horzOverflow="overflow" vert="horz" wrap="none" lIns="91440" tIns="45720" rIns="91440" bIns="45720" numCol="1" spcCol="0" rtlCol="0" fromWordArt="0" anchor="t" anchorCtr="0" forceAA="0" upright="0" compatLnSpc="0">
            <a:spAutoFit/>
          </a:bodyPr>
          <a:p>
            <a:pPr>
              <a:defRPr/>
            </a:pPr>
            <a:r>
              <a:rPr b="1" i="1"/>
              <a:t>=&gt;	         Masses			      Rayons				Atmosphères</a:t>
            </a:r>
            <a:endParaRPr b="1"/>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1448909515" name="Title 1"/>
          <p:cNvSpPr>
            <a:spLocks noGrp="1"/>
          </p:cNvSpPr>
          <p:nvPr/>
        </p:nvSpPr>
        <p:spPr bwMode="auto">
          <a:xfrm flipH="0" flipV="0">
            <a:off x="838197" y="212781"/>
            <a:ext cx="10515600" cy="1124238"/>
          </a:xfrm>
        </p:spPr>
        <p:txBody>
          <a:bodyPr vertOverflow="overflow" horzOverflow="overflow" vert="horz" wrap="square" lIns="91440" tIns="45720" rIns="91440" bIns="45720" numCol="1" spcCol="0" rtlCol="0" fromWordArt="0" anchor="ctr" anchorCtr="0" forceAA="0" upright="0" compatLnSpc="0">
            <a:normAutofit/>
          </a:bodyPr>
          <a:lstStyle>
            <a:lvl1pPr algn="l" defTabSz="914400">
              <a:lnSpc>
                <a:spcPct val="90000"/>
              </a:lnSpc>
              <a:spcBef>
                <a:spcPts val="0"/>
              </a:spcBef>
              <a:buNone/>
              <a:defRPr sz="4400">
                <a:solidFill>
                  <a:schemeClr val="tx1"/>
                </a:solidFill>
                <a:latin typeface="+mj-lt"/>
                <a:ea typeface="+mj-ea"/>
                <a:cs typeface="+mj-cs"/>
              </a:defRPr>
            </a:lvl1pPr>
          </a:lstStyle>
          <a:p>
            <a:pPr algn="ctr">
              <a:defRPr/>
            </a:pPr>
            <a:r>
              <a:rPr lang="en-US" sz="2600" b="1" i="0" u="none" strike="noStrike" cap="none" spc="0">
                <a:solidFill>
                  <a:schemeClr val="tx1"/>
                </a:solidFill>
                <a:latin typeface="Arial"/>
                <a:ea typeface="Arial"/>
                <a:cs typeface="Arial"/>
              </a:rPr>
              <a:t>Conclusions – Questions émergentes</a:t>
            </a:r>
            <a:endParaRPr sz="2600" b="1" i="0" u="none" strike="noStrike" cap="none" spc="0">
              <a:solidFill>
                <a:schemeClr val="tx1"/>
              </a:solidFill>
              <a:latin typeface="Arial"/>
              <a:cs typeface="Arial"/>
            </a:endParaRPr>
          </a:p>
        </p:txBody>
      </p:sp>
      <p:sp>
        <p:nvSpPr>
          <p:cNvPr id="1354519078" name="Content Placeholder 2"/>
          <p:cNvSpPr>
            <a:spLocks noGrp="1"/>
          </p:cNvSpPr>
          <p:nvPr/>
        </p:nvSpPr>
        <p:spPr bwMode="auto">
          <a:xfrm flipH="0" flipV="0">
            <a:off x="428235" y="1173102"/>
            <a:ext cx="11568459" cy="5139226"/>
          </a:xfrm>
        </p:spPr>
        <p:txBody>
          <a:bodyPr vertOverflow="overflow" horzOverflow="overflow" vert="horz" wrap="square" lIns="91440" tIns="45720" rIns="91440" bIns="45720" numCol="1" spcCol="0" rtlCol="0" fromWordArt="0" anchor="t" anchorCtr="0" forceAA="0" upright="0" compatLnSpc="0">
            <a:normAutofit/>
          </a:bodyPr>
          <a:lstStyle>
            <a:lvl1pPr marL="228600" indent="-228600" algn="l" defTabSz="914400">
              <a:lnSpc>
                <a:spcPct val="90000"/>
              </a:lnSpc>
              <a:spcBef>
                <a:spcPts val="998"/>
              </a:spcBef>
              <a:buFont typeface="Arial"/>
              <a:buChar char="•"/>
              <a:defRPr sz="2800">
                <a:solidFill>
                  <a:schemeClr val="tx1"/>
                </a:solidFill>
                <a:latin typeface="+mn-lt"/>
                <a:ea typeface="+mn-ea"/>
                <a:cs typeface="+mn-cs"/>
              </a:defRPr>
            </a:lvl1pPr>
            <a:lvl2pPr marL="685800" indent="-228600" algn="l" defTabSz="914400">
              <a:lnSpc>
                <a:spcPct val="90000"/>
              </a:lnSpc>
              <a:spcBef>
                <a:spcPts val="498"/>
              </a:spcBef>
              <a:buFont typeface="Arial"/>
              <a:buChar char="•"/>
              <a:defRPr sz="2400">
                <a:solidFill>
                  <a:schemeClr val="tx1"/>
                </a:solidFill>
                <a:latin typeface="+mn-lt"/>
                <a:ea typeface="+mn-ea"/>
                <a:cs typeface="+mn-cs"/>
              </a:defRPr>
            </a:lvl2pPr>
            <a:lvl3pPr marL="1143000" indent="-228600" algn="l" defTabSz="914400">
              <a:lnSpc>
                <a:spcPct val="90000"/>
              </a:lnSpc>
              <a:spcBef>
                <a:spcPts val="498"/>
              </a:spcBef>
              <a:buFont typeface="Arial"/>
              <a:buChar char="•"/>
              <a:defRPr sz="2000">
                <a:solidFill>
                  <a:schemeClr val="tx1"/>
                </a:solidFill>
                <a:latin typeface="+mn-lt"/>
                <a:ea typeface="+mn-ea"/>
                <a:cs typeface="+mn-cs"/>
              </a:defRPr>
            </a:lvl3pPr>
            <a:lvl4pPr marL="1600200" indent="-228600" algn="l" defTabSz="914400">
              <a:lnSpc>
                <a:spcPct val="90000"/>
              </a:lnSpc>
              <a:spcBef>
                <a:spcPts val="498"/>
              </a:spcBef>
              <a:buFont typeface="Arial"/>
              <a:buChar char="•"/>
              <a:defRPr sz="1800">
                <a:solidFill>
                  <a:schemeClr val="tx1"/>
                </a:solidFill>
                <a:latin typeface="+mn-lt"/>
                <a:ea typeface="+mn-ea"/>
                <a:cs typeface="+mn-cs"/>
              </a:defRPr>
            </a:lvl4pPr>
            <a:lvl5pPr marL="2057400" indent="-228600" algn="l" defTabSz="914400">
              <a:lnSpc>
                <a:spcPct val="90000"/>
              </a:lnSpc>
              <a:spcBef>
                <a:spcPts val="498"/>
              </a:spcBef>
              <a:buFont typeface="Arial"/>
              <a:buChar char="•"/>
              <a:defRPr sz="1800">
                <a:solidFill>
                  <a:schemeClr val="tx1"/>
                </a:solidFill>
                <a:latin typeface="+mn-lt"/>
                <a:ea typeface="+mn-ea"/>
                <a:cs typeface="+mn-cs"/>
              </a:defRPr>
            </a:lvl5pPr>
            <a:lvl6pPr marL="2514598" indent="-228600" algn="l" defTabSz="914400">
              <a:lnSpc>
                <a:spcPct val="90000"/>
              </a:lnSpc>
              <a:spcBef>
                <a:spcPts val="498"/>
              </a:spcBef>
              <a:buFont typeface="Arial"/>
              <a:buChar char="•"/>
              <a:defRPr sz="1800">
                <a:solidFill>
                  <a:schemeClr val="tx1"/>
                </a:solidFill>
                <a:latin typeface="+mn-lt"/>
                <a:ea typeface="+mn-ea"/>
                <a:cs typeface="+mn-cs"/>
              </a:defRPr>
            </a:lvl6pPr>
            <a:lvl7pPr marL="2971800" indent="-228600" algn="l" defTabSz="914400">
              <a:lnSpc>
                <a:spcPct val="90000"/>
              </a:lnSpc>
              <a:spcBef>
                <a:spcPts val="498"/>
              </a:spcBef>
              <a:buFont typeface="Arial"/>
              <a:buChar char="•"/>
              <a:defRPr sz="1800">
                <a:solidFill>
                  <a:schemeClr val="tx1"/>
                </a:solidFill>
                <a:latin typeface="+mn-lt"/>
                <a:ea typeface="+mn-ea"/>
                <a:cs typeface="+mn-cs"/>
              </a:defRPr>
            </a:lvl7pPr>
            <a:lvl8pPr marL="3429000" indent="-228600" algn="l" defTabSz="914400">
              <a:lnSpc>
                <a:spcPct val="90000"/>
              </a:lnSpc>
              <a:spcBef>
                <a:spcPts val="498"/>
              </a:spcBef>
              <a:buFont typeface="Arial"/>
              <a:buChar char="•"/>
              <a:defRPr sz="1800">
                <a:solidFill>
                  <a:schemeClr val="tx1"/>
                </a:solidFill>
                <a:latin typeface="+mn-lt"/>
                <a:ea typeface="+mn-ea"/>
                <a:cs typeface="+mn-cs"/>
              </a:defRPr>
            </a:lvl8pPr>
            <a:lvl9pPr marL="3886200" indent="-228600" algn="l" defTabSz="914400">
              <a:lnSpc>
                <a:spcPct val="90000"/>
              </a:lnSpc>
              <a:spcBef>
                <a:spcPts val="498"/>
              </a:spcBef>
              <a:buFont typeface="Arial"/>
              <a:buChar char="•"/>
              <a:defRPr sz="1800">
                <a:solidFill>
                  <a:schemeClr val="tx1"/>
                </a:solidFill>
                <a:latin typeface="+mn-lt"/>
                <a:ea typeface="+mn-ea"/>
                <a:cs typeface="+mn-cs"/>
              </a:defRPr>
            </a:lvl9pPr>
          </a:lstStyle>
          <a:p>
            <a:pPr lvl="1">
              <a:defRPr/>
            </a:pPr>
            <a:r>
              <a:rPr sz="2200" b="0" i="0" u="none">
                <a:solidFill>
                  <a:srgbClr val="000000"/>
                </a:solidFill>
                <a:latin typeface="Arial"/>
                <a:cs typeface="Arial"/>
              </a:rPr>
              <a:t>Détection sismique de champ magnétique dans les géantes rouges</a:t>
            </a:r>
            <a:endParaRPr sz="2200" b="0" i="0" u="none">
              <a:solidFill>
                <a:srgbClr val="000000"/>
              </a:solidFill>
              <a:latin typeface="Arial"/>
              <a:cs typeface="Arial"/>
            </a:endParaRPr>
          </a:p>
          <a:p>
            <a:pPr lvl="2">
              <a:defRPr/>
            </a:pPr>
            <a:r>
              <a:rPr sz="1800" b="0" i="0" u="none">
                <a:solidFill>
                  <a:srgbClr val="000000"/>
                </a:solidFill>
                <a:latin typeface="Arial"/>
                <a:cs typeface="Arial"/>
              </a:rPr>
              <a:t>Forte implication (leadership) de la communauté française d’astérosismologie sur cette question (appelée à se poursuivre)</a:t>
            </a:r>
            <a:endParaRPr sz="1800" b="0" i="0" u="none">
              <a:solidFill>
                <a:srgbClr val="000000"/>
              </a:solidFill>
              <a:latin typeface="Arial"/>
              <a:cs typeface="Arial"/>
            </a:endParaRPr>
          </a:p>
          <a:p>
            <a:pPr lvl="2">
              <a:defRPr/>
            </a:pPr>
            <a:r>
              <a:rPr sz="1800" b="0" i="0" u="none">
                <a:solidFill>
                  <a:srgbClr val="000000"/>
                </a:solidFill>
                <a:latin typeface="Arial"/>
                <a:cs typeface="Arial"/>
              </a:rPr>
              <a:t>Renforce lien entre observations et modélisation / simulations numériques</a:t>
            </a:r>
            <a:endParaRPr sz="2200" b="0" i="0" u="none">
              <a:solidFill>
                <a:srgbClr val="000000"/>
              </a:solidFill>
              <a:latin typeface="Arial"/>
              <a:cs typeface="Arial"/>
            </a:endParaRPr>
          </a:p>
          <a:p>
            <a:pPr lvl="1">
              <a:defRPr/>
            </a:pPr>
            <a:r>
              <a:rPr sz="2200" b="0" i="0" u="none">
                <a:solidFill>
                  <a:srgbClr val="000000"/>
                </a:solidFill>
                <a:latin typeface="Arial"/>
                <a:cs typeface="Arial"/>
              </a:rPr>
              <a:t>Interaction entre rotation différentielle et champ magnétique (simulations numériques)</a:t>
            </a:r>
            <a:endParaRPr sz="2200" b="0" i="0" u="none">
              <a:solidFill>
                <a:srgbClr val="000000"/>
              </a:solidFill>
              <a:latin typeface="Arial"/>
              <a:cs typeface="Arial"/>
            </a:endParaRPr>
          </a:p>
          <a:p>
            <a:pPr lvl="2">
              <a:defRPr/>
            </a:pPr>
            <a:r>
              <a:rPr sz="1800" b="0" i="0" u="none">
                <a:solidFill>
                  <a:srgbClr val="000000"/>
                </a:solidFill>
                <a:latin typeface="Arial"/>
                <a:cs typeface="Arial"/>
              </a:rPr>
              <a:t>Forte expertise française sur la question importante des dynamos dans les zones radiatives</a:t>
            </a:r>
            <a:endParaRPr sz="2200" b="0" i="0" u="none">
              <a:solidFill>
                <a:srgbClr val="000000"/>
              </a:solidFill>
              <a:latin typeface="Arial"/>
              <a:cs typeface="Arial"/>
            </a:endParaRPr>
          </a:p>
          <a:p>
            <a:pPr lvl="1">
              <a:defRPr/>
            </a:pPr>
            <a:r>
              <a:rPr/>
              <a:t>M</a:t>
            </a:r>
            <a:r>
              <a:rPr sz="2200" b="0" i="0" u="none">
                <a:solidFill>
                  <a:srgbClr val="000000"/>
                </a:solidFill>
                <a:latin typeface="Arial"/>
                <a:ea typeface="Arial"/>
                <a:cs typeface="Arial"/>
              </a:rPr>
              <a:t>ontée en puissance des études du magnétisme des étoiles M (</a:t>
            </a:r>
            <a:r>
              <a:rPr sz="2200" b="0" i="0" u="none">
                <a:solidFill>
                  <a:srgbClr val="000000"/>
                </a:solidFill>
                <a:latin typeface="Arial"/>
                <a:ea typeface="Arial"/>
                <a:cs typeface="Arial"/>
              </a:rPr>
              <a:t>mise en service de SPIRou), qui a </a:t>
            </a:r>
            <a:r>
              <a:rPr sz="2200" b="0" i="0" u="none">
                <a:solidFill>
                  <a:srgbClr val="000000"/>
                </a:solidFill>
                <a:latin typeface="Arial"/>
                <a:ea typeface="Arial"/>
                <a:cs typeface="Arial"/>
              </a:rPr>
              <a:t>aussi inspiré de nouvelles approches théoriques</a:t>
            </a:r>
            <a:endParaRPr sz="2200" b="0" i="0" u="none">
              <a:solidFill>
                <a:srgbClr val="000000"/>
              </a:solidFill>
              <a:latin typeface="Arial"/>
              <a:ea typeface="Arial"/>
              <a:cs typeface="Arial"/>
            </a:endParaRPr>
          </a:p>
          <a:p>
            <a:pPr lvl="2">
              <a:defRPr/>
            </a:pPr>
            <a:r>
              <a:rPr sz="1800" b="0" i="0" u="none">
                <a:solidFill>
                  <a:srgbClr val="000000"/>
                </a:solidFill>
                <a:latin typeface="Arial"/>
                <a:ea typeface="Arial"/>
                <a:cs typeface="Arial"/>
              </a:rPr>
              <a:t>Appelé à s’intensifier (observations SPIRou, SPIP, NIRPS)</a:t>
            </a:r>
            <a:endParaRPr sz="1800" b="0" i="0" u="none">
              <a:solidFill>
                <a:srgbClr val="000000"/>
              </a:solidFill>
              <a:latin typeface="Arial"/>
              <a:ea typeface="Arial"/>
              <a:cs typeface="Arial"/>
            </a:endParaRPr>
          </a:p>
          <a:p>
            <a:pPr lvl="2">
              <a:defRPr/>
            </a:pPr>
            <a:r>
              <a:rPr sz="1800" b="0" i="0" u="none">
                <a:solidFill>
                  <a:srgbClr val="000000"/>
                </a:solidFill>
                <a:latin typeface="Arial"/>
                <a:ea typeface="Arial"/>
                <a:cs typeface="Arial"/>
              </a:rPr>
              <a:t>Quelles sont les pistes et moyens nécessaires pour assurer le positionnement de la communauté française en spectropolarimétrie (SPIRou, Neo-Narval, SPIP) </a:t>
            </a:r>
            <a:r>
              <a:rPr sz="1800" b="0" i="0" u="none">
                <a:solidFill>
                  <a:srgbClr val="000000"/>
                </a:solidFill>
                <a:latin typeface="Arial"/>
                <a:ea typeface="Arial"/>
                <a:cs typeface="Arial"/>
              </a:rPr>
              <a:t>?</a:t>
            </a:r>
            <a:endParaRPr sz="1800" b="0" i="0" u="none">
              <a:solidFill>
                <a:srgbClr val="000000"/>
              </a:solidFill>
              <a:latin typeface="Arial"/>
              <a:ea typeface="Arial"/>
              <a:cs typeface="Arial"/>
            </a:endParaRPr>
          </a:p>
          <a:p>
            <a:pPr lvl="1">
              <a:defRPr/>
            </a:pPr>
            <a:r>
              <a:rPr sz="2200" b="0" i="0" u="none">
                <a:solidFill>
                  <a:srgbClr val="000000"/>
                </a:solidFill>
                <a:latin typeface="Arial"/>
                <a:cs typeface="Arial"/>
              </a:rPr>
              <a:t>Variabilité stellaire et impact sur la détectabilité et caractérisation des exoplanètes</a:t>
            </a:r>
            <a:endParaRPr sz="2200" b="0" i="0" u="none">
              <a:solidFill>
                <a:srgbClr val="000000"/>
              </a:solidFill>
              <a:latin typeface="Arial"/>
              <a:cs typeface="Arial"/>
            </a:endParaRPr>
          </a:p>
          <a:p>
            <a:pPr lvl="2">
              <a:defRPr/>
            </a:pPr>
            <a:r>
              <a:rPr sz="1800" b="0" i="0" u="none">
                <a:solidFill>
                  <a:srgbClr val="000000"/>
                </a:solidFill>
                <a:latin typeface="Arial"/>
                <a:ea typeface="Arial"/>
                <a:cs typeface="Arial"/>
              </a:rPr>
              <a:t>Compréhension de l’activité stellaire doit encore progresser pour détecter/caractériser analogues terrestres</a:t>
            </a:r>
            <a:endParaRPr sz="1800" b="0" i="0" u="none">
              <a:solidFill>
                <a:srgbClr val="000000"/>
              </a:solidFill>
              <a:latin typeface="Arial"/>
              <a:ea typeface="Arial"/>
              <a:cs typeface="Arial"/>
            </a:endParaRPr>
          </a:p>
          <a:p>
            <a:pPr lvl="2">
              <a:defRPr/>
            </a:pPr>
            <a:r>
              <a:rPr sz="1800" b="0" i="0" u="none">
                <a:solidFill>
                  <a:srgbClr val="000000"/>
                </a:solidFill>
                <a:latin typeface="Arial"/>
                <a:ea typeface="Arial"/>
                <a:cs typeface="Arial"/>
              </a:rPr>
              <a:t>Etudes de l’impact de l’activité stellaire sur la caractérisation d’atmosphères d’exoplanètes vont s’intensifier</a:t>
            </a:r>
            <a:endParaRPr sz="2200" b="0" i="0" u="none">
              <a:solidFill>
                <a:srgbClr val="000000"/>
              </a:solidFill>
              <a:latin typeface="Arial"/>
              <a:cs typeface="Arial"/>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32448514" name="Title 1"/>
          <p:cNvSpPr>
            <a:spLocks noGrp="1"/>
          </p:cNvSpPr>
          <p:nvPr>
            <p:ph type="title"/>
          </p:nvPr>
        </p:nvSpPr>
        <p:spPr bwMode="auto"/>
        <p:txBody>
          <a:bodyPr/>
          <a:lstStyle/>
          <a:p>
            <a:pPr>
              <a:defRPr/>
            </a:pPr>
            <a:endParaRPr/>
          </a:p>
        </p:txBody>
      </p:sp>
      <p:sp>
        <p:nvSpPr>
          <p:cNvPr id="1184973595" name="Content Placeholder 2"/>
          <p:cNvSpPr>
            <a:spLocks noGrp="1"/>
          </p:cNvSpPr>
          <p:nvPr>
            <p:ph idx="1"/>
          </p:nvPr>
        </p:nvSpPr>
        <p:spPr bwMode="auto"/>
        <p:txBody>
          <a:bodyPr/>
          <a:lstStyle/>
          <a:p>
            <a:pPr>
              <a:defRPr/>
            </a:pPr>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1824254386" name="Content Placeholder 2"/>
          <p:cNvSpPr>
            <a:spLocks noGrp="1"/>
          </p:cNvSpPr>
          <p:nvPr/>
        </p:nvSpPr>
        <p:spPr bwMode="auto">
          <a:xfrm flipH="0" flipV="0">
            <a:off x="572212" y="1082994"/>
            <a:ext cx="11069312" cy="3324335"/>
          </a:xfrm>
        </p:spPr>
        <p:txBody>
          <a:bodyPr vertOverflow="overflow" horzOverflow="overflow" vert="horz" wrap="square" lIns="91440" tIns="45720" rIns="91440" bIns="45720" numCol="1" spcCol="0" rtlCol="0" fromWordArt="0" anchor="t" anchorCtr="0" forceAA="0" upright="0" compatLnSpc="0">
            <a:normAutofit/>
          </a:bodyPr>
          <a:lstStyle>
            <a:lvl1pPr marL="0" indent="0" algn="ctr" defTabSz="914400">
              <a:lnSpc>
                <a:spcPct val="90000"/>
              </a:lnSpc>
              <a:spcBef>
                <a:spcPts val="997"/>
              </a:spcBef>
              <a:buFont typeface="Arial"/>
              <a:buNone/>
              <a:defRPr sz="2400">
                <a:solidFill>
                  <a:schemeClr val="tx1"/>
                </a:solidFill>
                <a:latin typeface="+mn-lt"/>
                <a:ea typeface="+mn-ea"/>
                <a:cs typeface="+mn-cs"/>
              </a:defRPr>
            </a:lvl1pPr>
            <a:lvl2pPr marL="457200" indent="0" algn="ctr" defTabSz="914400">
              <a:lnSpc>
                <a:spcPct val="90000"/>
              </a:lnSpc>
              <a:spcBef>
                <a:spcPts val="497"/>
              </a:spcBef>
              <a:buFont typeface="Arial"/>
              <a:buNone/>
              <a:defRPr sz="2000">
                <a:solidFill>
                  <a:schemeClr val="tx1"/>
                </a:solidFill>
                <a:latin typeface="+mn-lt"/>
                <a:ea typeface="+mn-ea"/>
                <a:cs typeface="+mn-cs"/>
              </a:defRPr>
            </a:lvl2pPr>
            <a:lvl3pPr marL="914400" indent="0" algn="ctr" defTabSz="914400">
              <a:lnSpc>
                <a:spcPct val="90000"/>
              </a:lnSpc>
              <a:spcBef>
                <a:spcPts val="497"/>
              </a:spcBef>
              <a:buFont typeface="Arial"/>
              <a:buNone/>
              <a:defRPr sz="1800">
                <a:solidFill>
                  <a:schemeClr val="tx1"/>
                </a:solidFill>
                <a:latin typeface="+mn-lt"/>
                <a:ea typeface="+mn-ea"/>
                <a:cs typeface="+mn-cs"/>
              </a:defRPr>
            </a:lvl3pPr>
            <a:lvl4pPr marL="1371600" indent="0" algn="ctr" defTabSz="914400">
              <a:lnSpc>
                <a:spcPct val="90000"/>
              </a:lnSpc>
              <a:spcBef>
                <a:spcPts val="497"/>
              </a:spcBef>
              <a:buFont typeface="Arial"/>
              <a:buNone/>
              <a:defRPr sz="1600">
                <a:solidFill>
                  <a:schemeClr val="tx1"/>
                </a:solidFill>
                <a:latin typeface="+mn-lt"/>
                <a:ea typeface="+mn-ea"/>
                <a:cs typeface="+mn-cs"/>
              </a:defRPr>
            </a:lvl4pPr>
            <a:lvl5pPr marL="1828800" indent="0" algn="ctr" defTabSz="914400">
              <a:lnSpc>
                <a:spcPct val="90000"/>
              </a:lnSpc>
              <a:spcBef>
                <a:spcPts val="497"/>
              </a:spcBef>
              <a:buFont typeface="Arial"/>
              <a:buNone/>
              <a:defRPr sz="1600">
                <a:solidFill>
                  <a:schemeClr val="tx1"/>
                </a:solidFill>
                <a:latin typeface="+mn-lt"/>
                <a:ea typeface="+mn-ea"/>
                <a:cs typeface="+mn-cs"/>
              </a:defRPr>
            </a:lvl5pPr>
            <a:lvl6pPr marL="2286000" indent="0" algn="ctr" defTabSz="914400">
              <a:lnSpc>
                <a:spcPct val="90000"/>
              </a:lnSpc>
              <a:spcBef>
                <a:spcPts val="497"/>
              </a:spcBef>
              <a:buFont typeface="Arial"/>
              <a:buNone/>
              <a:defRPr sz="1600">
                <a:solidFill>
                  <a:schemeClr val="tx1"/>
                </a:solidFill>
                <a:latin typeface="+mn-lt"/>
                <a:ea typeface="+mn-ea"/>
                <a:cs typeface="+mn-cs"/>
              </a:defRPr>
            </a:lvl6pPr>
            <a:lvl7pPr marL="2743200" indent="0" algn="ctr" defTabSz="914400">
              <a:lnSpc>
                <a:spcPct val="90000"/>
              </a:lnSpc>
              <a:spcBef>
                <a:spcPts val="497"/>
              </a:spcBef>
              <a:buFont typeface="Arial"/>
              <a:buNone/>
              <a:defRPr sz="1600">
                <a:solidFill>
                  <a:schemeClr val="tx1"/>
                </a:solidFill>
                <a:latin typeface="+mn-lt"/>
                <a:ea typeface="+mn-ea"/>
                <a:cs typeface="+mn-cs"/>
              </a:defRPr>
            </a:lvl7pPr>
            <a:lvl8pPr marL="3200400" indent="0" algn="ctr" defTabSz="914400">
              <a:lnSpc>
                <a:spcPct val="90000"/>
              </a:lnSpc>
              <a:spcBef>
                <a:spcPts val="497"/>
              </a:spcBef>
              <a:buFont typeface="Arial"/>
              <a:buNone/>
              <a:defRPr sz="1600">
                <a:solidFill>
                  <a:schemeClr val="tx1"/>
                </a:solidFill>
                <a:latin typeface="+mn-lt"/>
                <a:ea typeface="+mn-ea"/>
                <a:cs typeface="+mn-cs"/>
              </a:defRPr>
            </a:lvl8pPr>
            <a:lvl9pPr marL="3657600" indent="0" algn="ctr" defTabSz="914400">
              <a:lnSpc>
                <a:spcPct val="90000"/>
              </a:lnSpc>
              <a:spcBef>
                <a:spcPts val="497"/>
              </a:spcBef>
              <a:buFont typeface="Arial"/>
              <a:buNone/>
              <a:defRPr sz="1600">
                <a:solidFill>
                  <a:schemeClr val="tx1"/>
                </a:solidFill>
                <a:latin typeface="+mn-lt"/>
                <a:ea typeface="+mn-ea"/>
                <a:cs typeface="+mn-cs"/>
              </a:defRPr>
            </a:lvl9pPr>
          </a:lstStyle>
          <a:p>
            <a:pPr marL="349965" indent="-349965" algn="l">
              <a:buFont typeface="Arial"/>
              <a:buChar char="•"/>
              <a:defRPr/>
            </a:pPr>
            <a:r>
              <a:rPr lang="en-US" sz="2200" b="0" i="0" u="none" strike="noStrike" cap="none" spc="0">
                <a:solidFill>
                  <a:schemeClr val="tx1"/>
                </a:solidFill>
                <a:latin typeface="Arial"/>
                <a:ea typeface="Arial"/>
                <a:cs typeface="Arial"/>
              </a:rPr>
              <a:t>Quelle est l’origine du magnétisme des étoiles de différentes masses ?</a:t>
            </a:r>
            <a:endParaRPr sz="2200" b="0" i="0" u="none" strike="noStrike" cap="none" spc="0">
              <a:solidFill>
                <a:schemeClr val="tx1"/>
              </a:solidFill>
              <a:latin typeface="Arial"/>
              <a:ea typeface="Arial"/>
              <a:cs typeface="Arial"/>
            </a:endParaRPr>
          </a:p>
          <a:p>
            <a:pPr marL="349965" indent="-349965" algn="l">
              <a:buFont typeface="Arial"/>
              <a:buChar char="•"/>
              <a:defRPr/>
            </a:pPr>
            <a:r>
              <a:rPr lang="en-US" sz="2200" b="0" i="0" u="none" strike="noStrike" cap="none" spc="0">
                <a:solidFill>
                  <a:schemeClr val="tx1"/>
                </a:solidFill>
                <a:latin typeface="Arial"/>
                <a:ea typeface="Arial"/>
                <a:cs typeface="Arial"/>
              </a:rPr>
              <a:t>Des processus de dynamo sont-ils à l’origine des champs dans les zones radiatives, et si oui quelle est leur nature ?</a:t>
            </a:r>
            <a:endParaRPr sz="2200" b="0" i="0" u="none" strike="noStrike" cap="none" spc="0">
              <a:solidFill>
                <a:schemeClr val="tx1"/>
              </a:solidFill>
              <a:latin typeface="Arial"/>
              <a:ea typeface="Arial"/>
              <a:cs typeface="Arial"/>
            </a:endParaRPr>
          </a:p>
          <a:p>
            <a:pPr marL="349965" indent="-349965" algn="l">
              <a:buFont typeface="Arial"/>
              <a:buChar char="•"/>
              <a:defRPr/>
            </a:pPr>
            <a:r>
              <a:rPr lang="en-US" sz="2200" b="0" i="0" u="none" strike="noStrike" cap="none" spc="0">
                <a:solidFill>
                  <a:schemeClr val="tx1"/>
                </a:solidFill>
                <a:latin typeface="Arial"/>
                <a:ea typeface="Arial"/>
                <a:cs typeface="Arial"/>
              </a:rPr>
              <a:t>Quel rôle joue le champ magnétique dans le transport de moment ci</a:t>
            </a:r>
            <a:r>
              <a:rPr lang="en-US" sz="2200" b="0" i="0" u="none" strike="noStrike" cap="none" spc="0">
                <a:solidFill>
                  <a:schemeClr val="tx1"/>
                </a:solidFill>
                <a:latin typeface="Arial"/>
                <a:ea typeface="Arial"/>
                <a:cs typeface="Arial"/>
              </a:rPr>
              <a:t>nétique ? </a:t>
            </a:r>
            <a:endParaRPr sz="2200" b="0" i="0" u="none" strike="noStrike" cap="none" spc="0">
              <a:solidFill>
                <a:schemeClr val="tx1"/>
              </a:solidFill>
              <a:latin typeface="Arial"/>
              <a:ea typeface="Arial"/>
              <a:cs typeface="Arial"/>
            </a:endParaRPr>
          </a:p>
          <a:p>
            <a:pPr marL="349965" indent="-349965" algn="l">
              <a:buFont typeface="Arial"/>
              <a:buChar char="•"/>
              <a:defRPr/>
            </a:pPr>
            <a:r>
              <a:rPr lang="en-US" sz="2200" b="0" i="0" u="none" strike="noStrike" cap="none" spc="0">
                <a:solidFill>
                  <a:schemeClr val="tx1"/>
                </a:solidFill>
                <a:latin typeface="Arial"/>
                <a:ea typeface="Arial"/>
                <a:cs typeface="Arial"/>
              </a:rPr>
              <a:t>Quelles sont les propriétés des champs magnétiques dans les zones convectives des étoiles de faible masse</a:t>
            </a:r>
            <a:r>
              <a:rPr lang="en-US" sz="2200" b="0" i="0" u="none" strike="noStrike" cap="none" spc="0">
                <a:solidFill>
                  <a:schemeClr val="tx1"/>
                </a:solidFill>
                <a:latin typeface="Arial"/>
                <a:ea typeface="Arial"/>
                <a:cs typeface="Arial"/>
              </a:rPr>
              <a:t> ?</a:t>
            </a:r>
            <a:endParaRPr sz="2200" b="0" i="0" u="none" strike="noStrike" cap="none" spc="0">
              <a:solidFill>
                <a:schemeClr val="tx1"/>
              </a:solidFill>
              <a:latin typeface="Arial"/>
              <a:ea typeface="Arial"/>
              <a:cs typeface="Arial"/>
            </a:endParaRPr>
          </a:p>
          <a:p>
            <a:pPr marL="349965" indent="-349965" algn="l">
              <a:buFont typeface="Arial"/>
              <a:buChar char="•"/>
              <a:defRPr/>
            </a:pPr>
            <a:r>
              <a:rPr lang="en-US" sz="2200" b="0" i="0" u="none" strike="noStrike" cap="none" spc="0">
                <a:solidFill>
                  <a:schemeClr val="tx1"/>
                </a:solidFill>
                <a:latin typeface="Arial"/>
                <a:ea typeface="Arial"/>
                <a:cs typeface="Arial"/>
              </a:rPr>
              <a:t>Quel est l’impact de la variabilité stellaire sur la détectabilité et la caractérisation </a:t>
            </a:r>
            <a:r>
              <a:rPr lang="en-US" sz="2200" b="0" i="0" u="none" strike="noStrike" cap="none" spc="0">
                <a:solidFill>
                  <a:schemeClr val="tx1"/>
                </a:solidFill>
                <a:latin typeface="Arial"/>
                <a:ea typeface="Arial"/>
                <a:cs typeface="Arial"/>
              </a:rPr>
              <a:t>des exoplanètes ?</a:t>
            </a:r>
            <a:endParaRPr lang="en-US" sz="2400" b="0" i="0" u="none" strike="noStrike" cap="none" spc="0">
              <a:solidFill>
                <a:schemeClr val="tx1"/>
              </a:solidFill>
              <a:latin typeface="Arial"/>
              <a:ea typeface="Arial"/>
              <a:cs typeface="Arial"/>
            </a:endParaRPr>
          </a:p>
        </p:txBody>
      </p:sp>
      <p:sp>
        <p:nvSpPr>
          <p:cNvPr id="349783680" name=""/>
          <p:cNvSpPr txBox="1"/>
          <p:nvPr/>
        </p:nvSpPr>
        <p:spPr bwMode="auto">
          <a:xfrm flipH="0" flipV="0">
            <a:off x="841143" y="446211"/>
            <a:ext cx="10395395" cy="488039"/>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lgn="ctr">
              <a:defRPr/>
            </a:pPr>
            <a:r>
              <a:rPr sz="2600" b="1"/>
              <a:t>Grandes questions abordées par la communauté française</a:t>
            </a:r>
            <a:endParaRPr sz="2600" b="1"/>
          </a:p>
        </p:txBody>
      </p:sp>
      <p:sp>
        <p:nvSpPr>
          <p:cNvPr id="326619987" name="Content Placeholder 2"/>
          <p:cNvSpPr>
            <a:spLocks noGrp="1"/>
          </p:cNvSpPr>
          <p:nvPr/>
        </p:nvSpPr>
        <p:spPr bwMode="auto">
          <a:xfrm flipH="0" flipV="0">
            <a:off x="572212" y="4892994"/>
            <a:ext cx="10100665" cy="1742216"/>
          </a:xfrm>
        </p:spPr>
        <p:txBody>
          <a:bodyPr vertOverflow="overflow" horzOverflow="overflow" vert="horz" wrap="square" lIns="91440" tIns="45720" rIns="91440" bIns="45720" numCol="1" spcCol="0" rtlCol="0" fromWordArt="0" anchor="t" anchorCtr="0" forceAA="0" upright="0" compatLnSpc="0">
            <a:normAutofit/>
          </a:bodyPr>
          <a:lstStyle>
            <a:lvl1pPr marL="0" indent="0" algn="ctr" defTabSz="914400">
              <a:lnSpc>
                <a:spcPct val="90000"/>
              </a:lnSpc>
              <a:spcBef>
                <a:spcPts val="997"/>
              </a:spcBef>
              <a:buFont typeface="Arial"/>
              <a:buNone/>
              <a:defRPr sz="2400">
                <a:solidFill>
                  <a:schemeClr val="tx1"/>
                </a:solidFill>
                <a:latin typeface="+mn-lt"/>
                <a:ea typeface="+mn-ea"/>
                <a:cs typeface="+mn-cs"/>
              </a:defRPr>
            </a:lvl1pPr>
            <a:lvl2pPr marL="457200" indent="0" algn="ctr" defTabSz="914400">
              <a:lnSpc>
                <a:spcPct val="90000"/>
              </a:lnSpc>
              <a:spcBef>
                <a:spcPts val="497"/>
              </a:spcBef>
              <a:buFont typeface="Arial"/>
              <a:buNone/>
              <a:defRPr sz="2000">
                <a:solidFill>
                  <a:schemeClr val="tx1"/>
                </a:solidFill>
                <a:latin typeface="+mn-lt"/>
                <a:ea typeface="+mn-ea"/>
                <a:cs typeface="+mn-cs"/>
              </a:defRPr>
            </a:lvl2pPr>
            <a:lvl3pPr marL="914400" indent="0" algn="ctr" defTabSz="914400">
              <a:lnSpc>
                <a:spcPct val="90000"/>
              </a:lnSpc>
              <a:spcBef>
                <a:spcPts val="497"/>
              </a:spcBef>
              <a:buFont typeface="Arial"/>
              <a:buNone/>
              <a:defRPr sz="1800">
                <a:solidFill>
                  <a:schemeClr val="tx1"/>
                </a:solidFill>
                <a:latin typeface="+mn-lt"/>
                <a:ea typeface="+mn-ea"/>
                <a:cs typeface="+mn-cs"/>
              </a:defRPr>
            </a:lvl3pPr>
            <a:lvl4pPr marL="1371600" indent="0" algn="ctr" defTabSz="914400">
              <a:lnSpc>
                <a:spcPct val="90000"/>
              </a:lnSpc>
              <a:spcBef>
                <a:spcPts val="497"/>
              </a:spcBef>
              <a:buFont typeface="Arial"/>
              <a:buNone/>
              <a:defRPr sz="1600">
                <a:solidFill>
                  <a:schemeClr val="tx1"/>
                </a:solidFill>
                <a:latin typeface="+mn-lt"/>
                <a:ea typeface="+mn-ea"/>
                <a:cs typeface="+mn-cs"/>
              </a:defRPr>
            </a:lvl4pPr>
            <a:lvl5pPr marL="1828800" indent="0" algn="ctr" defTabSz="914400">
              <a:lnSpc>
                <a:spcPct val="90000"/>
              </a:lnSpc>
              <a:spcBef>
                <a:spcPts val="497"/>
              </a:spcBef>
              <a:buFont typeface="Arial"/>
              <a:buNone/>
              <a:defRPr sz="1600">
                <a:solidFill>
                  <a:schemeClr val="tx1"/>
                </a:solidFill>
                <a:latin typeface="+mn-lt"/>
                <a:ea typeface="+mn-ea"/>
                <a:cs typeface="+mn-cs"/>
              </a:defRPr>
            </a:lvl5pPr>
            <a:lvl6pPr marL="2286000" indent="0" algn="ctr" defTabSz="914400">
              <a:lnSpc>
                <a:spcPct val="90000"/>
              </a:lnSpc>
              <a:spcBef>
                <a:spcPts val="497"/>
              </a:spcBef>
              <a:buFont typeface="Arial"/>
              <a:buNone/>
              <a:defRPr sz="1600">
                <a:solidFill>
                  <a:schemeClr val="tx1"/>
                </a:solidFill>
                <a:latin typeface="+mn-lt"/>
                <a:ea typeface="+mn-ea"/>
                <a:cs typeface="+mn-cs"/>
              </a:defRPr>
            </a:lvl6pPr>
            <a:lvl7pPr marL="2743200" indent="0" algn="ctr" defTabSz="914400">
              <a:lnSpc>
                <a:spcPct val="90000"/>
              </a:lnSpc>
              <a:spcBef>
                <a:spcPts val="497"/>
              </a:spcBef>
              <a:buFont typeface="Arial"/>
              <a:buNone/>
              <a:defRPr sz="1600">
                <a:solidFill>
                  <a:schemeClr val="tx1"/>
                </a:solidFill>
                <a:latin typeface="+mn-lt"/>
                <a:ea typeface="+mn-ea"/>
                <a:cs typeface="+mn-cs"/>
              </a:defRPr>
            </a:lvl7pPr>
            <a:lvl8pPr marL="3200400" indent="0" algn="ctr" defTabSz="914400">
              <a:lnSpc>
                <a:spcPct val="90000"/>
              </a:lnSpc>
              <a:spcBef>
                <a:spcPts val="497"/>
              </a:spcBef>
              <a:buFont typeface="Arial"/>
              <a:buNone/>
              <a:defRPr sz="1600">
                <a:solidFill>
                  <a:schemeClr val="tx1"/>
                </a:solidFill>
                <a:latin typeface="+mn-lt"/>
                <a:ea typeface="+mn-ea"/>
                <a:cs typeface="+mn-cs"/>
              </a:defRPr>
            </a:lvl8pPr>
            <a:lvl9pPr marL="3657600" indent="0" algn="ctr" defTabSz="914400">
              <a:lnSpc>
                <a:spcPct val="90000"/>
              </a:lnSpc>
              <a:spcBef>
                <a:spcPts val="497"/>
              </a:spcBef>
              <a:buFont typeface="Arial"/>
              <a:buNone/>
              <a:defRPr sz="1600">
                <a:solidFill>
                  <a:schemeClr val="tx1"/>
                </a:solidFill>
                <a:latin typeface="+mn-lt"/>
                <a:ea typeface="+mn-ea"/>
                <a:cs typeface="+mn-cs"/>
              </a:defRPr>
            </a:lvl9pPr>
          </a:lstStyle>
          <a:p>
            <a:pPr marL="349965" indent="-349965" algn="l">
              <a:buFont typeface="Arial"/>
              <a:buChar char="•"/>
              <a:defRPr/>
            </a:pPr>
            <a:r>
              <a:rPr lang="en-US" sz="2200" b="0" i="0" u="none" strike="noStrike" cap="none" spc="0">
                <a:solidFill>
                  <a:schemeClr val="tx1"/>
                </a:solidFill>
                <a:latin typeface="Arial"/>
                <a:ea typeface="Arial"/>
                <a:cs typeface="Arial"/>
              </a:rPr>
              <a:t>Champs magnétiques dans les </a:t>
            </a:r>
            <a:r>
              <a:rPr lang="en-US" sz="2200" b="1" i="0" u="none" strike="noStrike" cap="none" spc="0">
                <a:solidFill>
                  <a:schemeClr val="tx1"/>
                </a:solidFill>
                <a:latin typeface="Arial"/>
                <a:ea typeface="Arial"/>
                <a:cs typeface="Arial"/>
              </a:rPr>
              <a:t>zones radiatives</a:t>
            </a:r>
            <a:endParaRPr sz="2200"/>
          </a:p>
          <a:p>
            <a:pPr marL="349965" indent="-349965" algn="l">
              <a:buFont typeface="Arial"/>
              <a:buChar char="•"/>
              <a:defRPr/>
            </a:pPr>
            <a:r>
              <a:rPr lang="en-US" sz="2200" b="0" i="0" u="none" strike="noStrike" cap="none" spc="0">
                <a:solidFill>
                  <a:schemeClr val="tx1"/>
                </a:solidFill>
                <a:latin typeface="Arial"/>
                <a:ea typeface="Arial"/>
                <a:cs typeface="Arial"/>
              </a:rPr>
              <a:t>Champs magnétiques dans les </a:t>
            </a:r>
            <a:r>
              <a:rPr lang="en-US" sz="2200" b="1" i="0" u="none" strike="noStrike" cap="none" spc="0">
                <a:solidFill>
                  <a:schemeClr val="tx1"/>
                </a:solidFill>
                <a:latin typeface="Arial"/>
                <a:ea typeface="Arial"/>
                <a:cs typeface="Arial"/>
              </a:rPr>
              <a:t>zones convectives</a:t>
            </a:r>
            <a:endParaRPr sz="2200"/>
          </a:p>
          <a:p>
            <a:pPr marL="349965" indent="-349965" algn="l">
              <a:buFont typeface="Arial"/>
              <a:buChar char="•"/>
              <a:defRPr/>
            </a:pPr>
            <a:r>
              <a:rPr sz="2200" b="0" i="0" u="none">
                <a:solidFill>
                  <a:srgbClr val="000000"/>
                </a:solidFill>
                <a:latin typeface="Arial"/>
                <a:ea typeface="Arial"/>
                <a:cs typeface="Arial"/>
              </a:rPr>
              <a:t>Impact de la </a:t>
            </a:r>
            <a:r>
              <a:rPr sz="2200" b="1" i="0" u="none">
                <a:solidFill>
                  <a:srgbClr val="000000"/>
                </a:solidFill>
                <a:latin typeface="Arial"/>
                <a:ea typeface="Arial"/>
                <a:cs typeface="Arial"/>
              </a:rPr>
              <a:t>variabilité stellaire</a:t>
            </a:r>
            <a:r>
              <a:rPr sz="2200" b="0" i="0" u="none">
                <a:solidFill>
                  <a:srgbClr val="000000"/>
                </a:solidFill>
                <a:latin typeface="Arial"/>
                <a:ea typeface="Arial"/>
                <a:cs typeface="Arial"/>
              </a:rPr>
              <a:t> sur la </a:t>
            </a:r>
            <a:r>
              <a:rPr sz="2200" b="1" i="0" u="none">
                <a:solidFill>
                  <a:srgbClr val="000000"/>
                </a:solidFill>
                <a:latin typeface="Arial"/>
                <a:ea typeface="Arial"/>
                <a:cs typeface="Arial"/>
              </a:rPr>
              <a:t>dé</a:t>
            </a:r>
            <a:r>
              <a:rPr sz="2200" b="1" i="0" u="none">
                <a:solidFill>
                  <a:srgbClr val="000000"/>
                </a:solidFill>
                <a:latin typeface="Arial"/>
                <a:ea typeface="Arial"/>
                <a:cs typeface="Arial"/>
              </a:rPr>
              <a:t>tectabilité </a:t>
            </a:r>
            <a:r>
              <a:rPr sz="2200" b="0" i="0" u="none">
                <a:solidFill>
                  <a:srgbClr val="000000"/>
                </a:solidFill>
                <a:latin typeface="Arial"/>
                <a:ea typeface="Arial"/>
                <a:cs typeface="Arial"/>
              </a:rPr>
              <a:t>et la </a:t>
            </a:r>
            <a:r>
              <a:rPr sz="2200" b="1" i="0" u="none">
                <a:solidFill>
                  <a:srgbClr val="000000"/>
                </a:solidFill>
                <a:latin typeface="Arial"/>
                <a:ea typeface="Arial"/>
                <a:cs typeface="Arial"/>
              </a:rPr>
              <a:t>caractérisation </a:t>
            </a:r>
            <a:r>
              <a:rPr sz="2200" b="0" i="0" u="none">
                <a:solidFill>
                  <a:srgbClr val="000000"/>
                </a:solidFill>
                <a:latin typeface="Arial"/>
                <a:ea typeface="Arial"/>
                <a:cs typeface="Arial"/>
              </a:rPr>
              <a:t>des </a:t>
            </a:r>
            <a:r>
              <a:rPr sz="2200" b="1" i="0" u="none">
                <a:solidFill>
                  <a:srgbClr val="000000"/>
                </a:solidFill>
                <a:latin typeface="Arial"/>
                <a:ea typeface="Arial"/>
                <a:cs typeface="Arial"/>
              </a:rPr>
              <a:t>exo</a:t>
            </a:r>
            <a:r>
              <a:rPr sz="2200" b="1" i="0" u="none">
                <a:solidFill>
                  <a:srgbClr val="000000"/>
                </a:solidFill>
                <a:latin typeface="Arial"/>
                <a:ea typeface="Arial"/>
                <a:cs typeface="Arial"/>
              </a:rPr>
              <a:t>planètes</a:t>
            </a:r>
            <a:endParaRPr sz="2200"/>
          </a:p>
        </p:txBody>
      </p:sp>
      <p:sp>
        <p:nvSpPr>
          <p:cNvPr id="465468641" name=""/>
          <p:cNvSpPr txBox="1"/>
          <p:nvPr/>
        </p:nvSpPr>
        <p:spPr bwMode="auto">
          <a:xfrm flipH="0" flipV="0">
            <a:off x="1461798" y="4304643"/>
            <a:ext cx="928228" cy="488039"/>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lgn="l">
              <a:defRPr/>
            </a:pPr>
            <a:r>
              <a:rPr sz="2600" b="1"/>
              <a:t>Plan</a:t>
            </a:r>
            <a:endParaRPr sz="2600" b="1"/>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885263271" name="Content Placeholder 2"/>
          <p:cNvSpPr>
            <a:spLocks noGrp="1"/>
          </p:cNvSpPr>
          <p:nvPr/>
        </p:nvSpPr>
        <p:spPr bwMode="auto">
          <a:xfrm flipH="0" flipV="0">
            <a:off x="1169542" y="1357443"/>
            <a:ext cx="10100666" cy="5084037"/>
          </a:xfrm>
        </p:spPr>
        <p:txBody>
          <a:bodyPr vertOverflow="overflow" horzOverflow="overflow" vert="horz" wrap="square" lIns="91440" tIns="45720" rIns="91440" bIns="45720" numCol="1" spcCol="0" rtlCol="0" fromWordArt="0" anchor="t" anchorCtr="0" forceAA="0" upright="0" compatLnSpc="0">
            <a:normAutofit/>
          </a:bodyPr>
          <a:lstStyle>
            <a:lvl1pPr marL="0" indent="0" algn="ctr" defTabSz="914400">
              <a:lnSpc>
                <a:spcPct val="90000"/>
              </a:lnSpc>
              <a:spcBef>
                <a:spcPts val="997"/>
              </a:spcBef>
              <a:buFont typeface="Arial"/>
              <a:buNone/>
              <a:defRPr sz="2400">
                <a:solidFill>
                  <a:schemeClr val="tx1"/>
                </a:solidFill>
                <a:latin typeface="+mn-lt"/>
                <a:ea typeface="+mn-ea"/>
                <a:cs typeface="+mn-cs"/>
              </a:defRPr>
            </a:lvl1pPr>
            <a:lvl2pPr marL="457200" indent="0" algn="ctr" defTabSz="914400">
              <a:lnSpc>
                <a:spcPct val="90000"/>
              </a:lnSpc>
              <a:spcBef>
                <a:spcPts val="497"/>
              </a:spcBef>
              <a:buFont typeface="Arial"/>
              <a:buNone/>
              <a:defRPr sz="2000">
                <a:solidFill>
                  <a:schemeClr val="tx1"/>
                </a:solidFill>
                <a:latin typeface="+mn-lt"/>
                <a:ea typeface="+mn-ea"/>
                <a:cs typeface="+mn-cs"/>
              </a:defRPr>
            </a:lvl2pPr>
            <a:lvl3pPr marL="914400" indent="0" algn="ctr" defTabSz="914400">
              <a:lnSpc>
                <a:spcPct val="90000"/>
              </a:lnSpc>
              <a:spcBef>
                <a:spcPts val="497"/>
              </a:spcBef>
              <a:buFont typeface="Arial"/>
              <a:buNone/>
              <a:defRPr sz="1800">
                <a:solidFill>
                  <a:schemeClr val="tx1"/>
                </a:solidFill>
                <a:latin typeface="+mn-lt"/>
                <a:ea typeface="+mn-ea"/>
                <a:cs typeface="+mn-cs"/>
              </a:defRPr>
            </a:lvl3pPr>
            <a:lvl4pPr marL="1371600" indent="0" algn="ctr" defTabSz="914400">
              <a:lnSpc>
                <a:spcPct val="90000"/>
              </a:lnSpc>
              <a:spcBef>
                <a:spcPts val="497"/>
              </a:spcBef>
              <a:buFont typeface="Arial"/>
              <a:buNone/>
              <a:defRPr sz="1600">
                <a:solidFill>
                  <a:schemeClr val="tx1"/>
                </a:solidFill>
                <a:latin typeface="+mn-lt"/>
                <a:ea typeface="+mn-ea"/>
                <a:cs typeface="+mn-cs"/>
              </a:defRPr>
            </a:lvl4pPr>
            <a:lvl5pPr marL="1828800" indent="0" algn="ctr" defTabSz="914400">
              <a:lnSpc>
                <a:spcPct val="90000"/>
              </a:lnSpc>
              <a:spcBef>
                <a:spcPts val="497"/>
              </a:spcBef>
              <a:buFont typeface="Arial"/>
              <a:buNone/>
              <a:defRPr sz="1600">
                <a:solidFill>
                  <a:schemeClr val="tx1"/>
                </a:solidFill>
                <a:latin typeface="+mn-lt"/>
                <a:ea typeface="+mn-ea"/>
                <a:cs typeface="+mn-cs"/>
              </a:defRPr>
            </a:lvl5pPr>
            <a:lvl6pPr marL="2286000" indent="0" algn="ctr" defTabSz="914400">
              <a:lnSpc>
                <a:spcPct val="90000"/>
              </a:lnSpc>
              <a:spcBef>
                <a:spcPts val="497"/>
              </a:spcBef>
              <a:buFont typeface="Arial"/>
              <a:buNone/>
              <a:defRPr sz="1600">
                <a:solidFill>
                  <a:schemeClr val="tx1"/>
                </a:solidFill>
                <a:latin typeface="+mn-lt"/>
                <a:ea typeface="+mn-ea"/>
                <a:cs typeface="+mn-cs"/>
              </a:defRPr>
            </a:lvl6pPr>
            <a:lvl7pPr marL="2743200" indent="0" algn="ctr" defTabSz="914400">
              <a:lnSpc>
                <a:spcPct val="90000"/>
              </a:lnSpc>
              <a:spcBef>
                <a:spcPts val="497"/>
              </a:spcBef>
              <a:buFont typeface="Arial"/>
              <a:buNone/>
              <a:defRPr sz="1600">
                <a:solidFill>
                  <a:schemeClr val="tx1"/>
                </a:solidFill>
                <a:latin typeface="+mn-lt"/>
                <a:ea typeface="+mn-ea"/>
                <a:cs typeface="+mn-cs"/>
              </a:defRPr>
            </a:lvl7pPr>
            <a:lvl8pPr marL="3200400" indent="0" algn="ctr" defTabSz="914400">
              <a:lnSpc>
                <a:spcPct val="90000"/>
              </a:lnSpc>
              <a:spcBef>
                <a:spcPts val="497"/>
              </a:spcBef>
              <a:buFont typeface="Arial"/>
              <a:buNone/>
              <a:defRPr sz="1600">
                <a:solidFill>
                  <a:schemeClr val="tx1"/>
                </a:solidFill>
                <a:latin typeface="+mn-lt"/>
                <a:ea typeface="+mn-ea"/>
                <a:cs typeface="+mn-cs"/>
              </a:defRPr>
            </a:lvl8pPr>
            <a:lvl9pPr marL="3657600" indent="0" algn="ctr" defTabSz="914400">
              <a:lnSpc>
                <a:spcPct val="90000"/>
              </a:lnSpc>
              <a:spcBef>
                <a:spcPts val="497"/>
              </a:spcBef>
              <a:buFont typeface="Arial"/>
              <a:buNone/>
              <a:defRPr sz="1600">
                <a:solidFill>
                  <a:schemeClr val="tx1"/>
                </a:solidFill>
                <a:latin typeface="+mn-lt"/>
                <a:ea typeface="+mn-ea"/>
                <a:cs typeface="+mn-cs"/>
              </a:defRPr>
            </a:lvl9pPr>
          </a:lstStyle>
          <a:p>
            <a:pPr marL="349965" indent="-349965" algn="l">
              <a:buFont typeface="Arial"/>
              <a:buChar char="•"/>
              <a:defRPr/>
            </a:pPr>
            <a:r>
              <a:rPr lang="en-US" sz="2400" b="0" i="0" u="none" strike="noStrike" cap="none" spc="0">
                <a:solidFill>
                  <a:schemeClr val="tx1"/>
                </a:solidFill>
                <a:latin typeface="Arial"/>
                <a:ea typeface="Arial"/>
                <a:cs typeface="Arial"/>
              </a:rPr>
              <a:t>Champs magnétiques dans les </a:t>
            </a:r>
            <a:r>
              <a:rPr lang="en-US" sz="2400" b="1" i="0" u="none" strike="noStrike" cap="none" spc="0">
                <a:solidFill>
                  <a:schemeClr val="tx1"/>
                </a:solidFill>
                <a:latin typeface="Arial"/>
                <a:ea typeface="Arial"/>
                <a:cs typeface="Arial"/>
              </a:rPr>
              <a:t>zones radiatives</a:t>
            </a:r>
            <a:endParaRPr sz="2400"/>
          </a:p>
          <a:p>
            <a:pPr marL="750012" lvl="1" indent="-349965" algn="l">
              <a:buFont typeface="Arial"/>
              <a:buChar char="•"/>
              <a:defRPr/>
            </a:pPr>
            <a:r>
              <a:rPr lang="en-US" sz="2000" b="0" i="0" u="none" strike="noStrike" cap="none" spc="0">
                <a:solidFill>
                  <a:schemeClr val="tx1"/>
                </a:solidFill>
                <a:latin typeface="Arial"/>
                <a:ea typeface="Arial"/>
                <a:cs typeface="Arial"/>
              </a:rPr>
              <a:t>Champs de surface dans les étoiles massives / de masses intermédiaires</a:t>
            </a:r>
            <a:endParaRPr sz="2000"/>
          </a:p>
          <a:p>
            <a:pPr marL="750012" lvl="1" indent="-349965" algn="l">
              <a:buFont typeface="Arial"/>
              <a:buChar char="•"/>
              <a:defRPr/>
            </a:pPr>
            <a:r>
              <a:rPr lang="en-US" sz="2000" b="0" i="0" u="none" strike="noStrike" cap="none" spc="0">
                <a:solidFill>
                  <a:schemeClr val="tx1"/>
                </a:solidFill>
                <a:latin typeface="Arial"/>
                <a:ea typeface="Arial"/>
                <a:cs typeface="Arial"/>
              </a:rPr>
              <a:t>Génération de champ magnétique dans les zones radiatives</a:t>
            </a:r>
            <a:endParaRPr sz="2000"/>
          </a:p>
          <a:p>
            <a:pPr marL="750012" lvl="1" indent="-349965" algn="l">
              <a:buFont typeface="Arial"/>
              <a:buChar char="•"/>
              <a:defRPr/>
            </a:pPr>
            <a:r>
              <a:rPr lang="en-US" sz="2000" b="0" i="0" u="none" strike="noStrike" cap="none" spc="0">
                <a:solidFill>
                  <a:schemeClr val="tx1"/>
                </a:solidFill>
                <a:latin typeface="Arial"/>
                <a:ea typeface="Arial"/>
                <a:cs typeface="Arial"/>
              </a:rPr>
              <a:t>Détection sismique de champ magnétique dans le coeur des géantes rouges</a:t>
            </a:r>
            <a:endParaRPr sz="2000"/>
          </a:p>
          <a:p>
            <a:pPr algn="l">
              <a:defRPr/>
            </a:pPr>
            <a:endParaRPr sz="2000"/>
          </a:p>
          <a:p>
            <a:pPr marL="349965" indent="-349965" algn="l">
              <a:buFont typeface="Arial"/>
              <a:buChar char="•"/>
              <a:defRPr/>
            </a:pPr>
            <a:r>
              <a:rPr lang="en-US" sz="2400" b="0" i="0" u="none" strike="noStrike" cap="none" spc="0">
                <a:solidFill>
                  <a:schemeClr val="tx1"/>
                </a:solidFill>
                <a:latin typeface="Arial"/>
                <a:ea typeface="Arial"/>
                <a:cs typeface="Arial"/>
              </a:rPr>
              <a:t>Champs magnétiques dans les </a:t>
            </a:r>
            <a:r>
              <a:rPr lang="en-US" sz="2400" b="1" i="0" u="none" strike="noStrike" cap="none" spc="0">
                <a:solidFill>
                  <a:schemeClr val="tx1"/>
                </a:solidFill>
                <a:latin typeface="Arial"/>
                <a:ea typeface="Arial"/>
                <a:cs typeface="Arial"/>
              </a:rPr>
              <a:t>zones convectives</a:t>
            </a:r>
            <a:endParaRPr sz="2400"/>
          </a:p>
          <a:p>
            <a:pPr marL="750012" lvl="1" indent="-349965" algn="l">
              <a:buFont typeface="Arial"/>
              <a:buChar char="•"/>
              <a:defRPr/>
            </a:pPr>
            <a:r>
              <a:rPr lang="en-US" sz="2000" b="0" i="0" u="none" strike="noStrike" cap="none" spc="0">
                <a:solidFill>
                  <a:schemeClr val="tx1"/>
                </a:solidFill>
                <a:latin typeface="Arial"/>
                <a:ea typeface="Arial"/>
                <a:cs typeface="Arial"/>
              </a:rPr>
              <a:t>Champs de surface des étoiles M</a:t>
            </a:r>
            <a:endParaRPr sz="2000"/>
          </a:p>
          <a:p>
            <a:pPr marL="750012" lvl="1" indent="-349965" algn="l">
              <a:buFont typeface="Arial"/>
              <a:buChar char="•"/>
              <a:defRPr/>
            </a:pPr>
            <a:r>
              <a:rPr lang="en-US" sz="2000" b="0" i="0" u="none" strike="noStrike" cap="none" spc="0">
                <a:solidFill>
                  <a:schemeClr val="tx1"/>
                </a:solidFill>
                <a:latin typeface="Arial"/>
                <a:ea typeface="Arial"/>
                <a:cs typeface="Arial"/>
              </a:rPr>
              <a:t>Evolution rotationnelle et magnétique des étoiles froides</a:t>
            </a:r>
            <a:endParaRPr sz="2000"/>
          </a:p>
          <a:p>
            <a:pPr marL="750012" lvl="1" indent="-349965" algn="l">
              <a:buFont typeface="Arial"/>
              <a:buChar char="•"/>
              <a:defRPr/>
            </a:pPr>
            <a:r>
              <a:rPr sz="2000" b="0" i="0" u="none">
                <a:solidFill>
                  <a:srgbClr val="000000"/>
                </a:solidFill>
                <a:latin typeface="Arial"/>
                <a:ea typeface="Arial"/>
                <a:cs typeface="Arial"/>
              </a:rPr>
              <a:t>Caractérisation de la variabilité stellaire à </a:t>
            </a:r>
            <a:r>
              <a:rPr sz="2000" b="0" i="0" u="none">
                <a:solidFill>
                  <a:srgbClr val="000000"/>
                </a:solidFill>
                <a:latin typeface="Arial"/>
                <a:ea typeface="Arial"/>
                <a:cs typeface="Arial"/>
              </a:rPr>
              <a:t>l’aide d’autres observables</a:t>
            </a:r>
            <a:endParaRPr sz="2000" b="0" i="0" u="none" strike="noStrike" cap="none" spc="0">
              <a:solidFill>
                <a:schemeClr val="tx1"/>
              </a:solidFill>
              <a:latin typeface="Times New Roman"/>
              <a:cs typeface="Times New Roman"/>
            </a:endParaRPr>
          </a:p>
          <a:p>
            <a:pPr marL="750012" lvl="1" indent="-349965" algn="l">
              <a:buFont typeface="Arial"/>
              <a:buChar char="•"/>
              <a:defRPr/>
            </a:pPr>
            <a:endParaRPr sz="2000"/>
          </a:p>
          <a:p>
            <a:pPr marL="349965" indent="-349965" algn="l">
              <a:buFont typeface="Arial"/>
              <a:buChar char="•"/>
              <a:defRPr/>
            </a:pPr>
            <a:r>
              <a:rPr sz="2400" b="0" i="0" u="none">
                <a:solidFill>
                  <a:srgbClr val="000000"/>
                </a:solidFill>
                <a:latin typeface="Arial"/>
                <a:ea typeface="Arial"/>
                <a:cs typeface="Arial"/>
              </a:rPr>
              <a:t>Impact de la variabilité stellaire sur la dé</a:t>
            </a:r>
            <a:r>
              <a:rPr sz="2400" b="0" i="0" u="none">
                <a:solidFill>
                  <a:srgbClr val="000000"/>
                </a:solidFill>
                <a:latin typeface="Arial"/>
                <a:ea typeface="Arial"/>
                <a:cs typeface="Arial"/>
              </a:rPr>
              <a:t>tectabilité et la caractérisation des exo</a:t>
            </a:r>
            <a:r>
              <a:rPr sz="2400" b="0" i="0" u="none">
                <a:solidFill>
                  <a:srgbClr val="000000"/>
                </a:solidFill>
                <a:latin typeface="Arial"/>
                <a:ea typeface="Arial"/>
                <a:cs typeface="Arial"/>
              </a:rPr>
              <a:t>planètes</a:t>
            </a:r>
            <a:endParaRPr sz="2400"/>
          </a:p>
        </p:txBody>
      </p:sp>
      <p:sp>
        <p:nvSpPr>
          <p:cNvPr id="1997011813" name=""/>
          <p:cNvSpPr txBox="1"/>
          <p:nvPr/>
        </p:nvSpPr>
        <p:spPr bwMode="auto">
          <a:xfrm flipH="0" flipV="0">
            <a:off x="5756121" y="446211"/>
            <a:ext cx="927868" cy="488037"/>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lgn="l">
              <a:defRPr/>
            </a:pPr>
            <a:r>
              <a:rPr sz="2600" b="1"/>
              <a:t>Plan</a:t>
            </a:r>
            <a:endParaRPr sz="2600" b="1"/>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1480579063" name="Content Placeholder 2"/>
          <p:cNvSpPr>
            <a:spLocks noGrp="1"/>
          </p:cNvSpPr>
          <p:nvPr>
            <p:ph idx="1"/>
          </p:nvPr>
        </p:nvSpPr>
        <p:spPr bwMode="auto">
          <a:xfrm flipH="0" flipV="0">
            <a:off x="105507" y="268651"/>
            <a:ext cx="8175790" cy="4351338"/>
          </a:xfrm>
        </p:spPr>
        <p:txBody>
          <a:bodyPr/>
          <a:lstStyle/>
          <a:p>
            <a:pPr>
              <a:defRPr/>
            </a:pPr>
            <a:r>
              <a:rPr sz="1800" b="0" i="0" u="none">
                <a:solidFill>
                  <a:srgbClr val="000000"/>
                </a:solidFill>
                <a:latin typeface="Calibri"/>
                <a:ea typeface="Calibri"/>
                <a:cs typeface="Calibri"/>
              </a:rPr>
              <a:t>Comprendre</a:t>
            </a:r>
            <a:r>
              <a:rPr sz="1800" b="0" i="0" u="none">
                <a:solidFill>
                  <a:srgbClr val="000000"/>
                </a:solidFill>
                <a:latin typeface="Calibri"/>
                <a:ea typeface="Calibri"/>
                <a:cs typeface="Calibri"/>
              </a:rPr>
              <a:t> </a:t>
            </a:r>
            <a:r>
              <a:rPr sz="1800" b="0" i="0" u="none">
                <a:solidFill>
                  <a:srgbClr val="000000"/>
                </a:solidFill>
                <a:latin typeface="Calibri"/>
                <a:ea typeface="Calibri"/>
                <a:cs typeface="Calibri"/>
              </a:rPr>
              <a:t>l'impact du champ magnétique sur la structure et l'évolution</a:t>
            </a:r>
            <a:r>
              <a:rPr sz="1800" b="0" i="0" u="none">
                <a:solidFill>
                  <a:srgbClr val="000000"/>
                </a:solidFill>
                <a:latin typeface="Calibri"/>
                <a:ea typeface="Calibri"/>
                <a:cs typeface="Calibri"/>
              </a:rPr>
              <a:t> </a:t>
            </a:r>
            <a:r>
              <a:rPr sz="1800" b="0" i="0" u="none">
                <a:solidFill>
                  <a:srgbClr val="000000"/>
                </a:solidFill>
                <a:latin typeface="Calibri"/>
                <a:ea typeface="Calibri"/>
                <a:cs typeface="Calibri"/>
              </a:rPr>
              <a:t>stellaire</a:t>
            </a:r>
            <a:endParaRPr sz="1800" b="0" i="0" u="none">
              <a:solidFill>
                <a:srgbClr val="000000"/>
              </a:solidFill>
              <a:latin typeface="Calibri"/>
              <a:ea typeface="Calibri"/>
              <a:cs typeface="Calibri"/>
            </a:endParaRPr>
          </a:p>
          <a:p>
            <a:pPr>
              <a:defRPr/>
            </a:pPr>
            <a:r>
              <a:rPr sz="1800" b="0" i="0" u="none">
                <a:solidFill>
                  <a:srgbClr val="000000"/>
                </a:solidFill>
                <a:latin typeface="Calibri"/>
                <a:ea typeface="Calibri"/>
                <a:cs typeface="Calibri"/>
              </a:rPr>
              <a:t>photométrie spatiale de haute</a:t>
            </a:r>
            <a:r>
              <a:rPr sz="1800" b="0" i="0" u="none">
                <a:solidFill>
                  <a:srgbClr val="000000"/>
                </a:solidFill>
                <a:latin typeface="Calibri"/>
                <a:ea typeface="Calibri"/>
                <a:cs typeface="Calibri"/>
              </a:rPr>
              <a:t> </a:t>
            </a:r>
            <a:r>
              <a:rPr sz="1800" b="0" i="0" u="none">
                <a:solidFill>
                  <a:srgbClr val="000000"/>
                </a:solidFill>
                <a:latin typeface="Calibri"/>
                <a:ea typeface="Calibri"/>
                <a:cs typeface="Calibri"/>
              </a:rPr>
              <a:t>précision</a:t>
            </a:r>
            <a:r>
              <a:rPr sz="1800" b="0" i="0" u="none">
                <a:solidFill>
                  <a:srgbClr val="000000"/>
                </a:solidFill>
                <a:latin typeface="Calibri"/>
                <a:ea typeface="Calibri"/>
                <a:cs typeface="Calibri"/>
              </a:rPr>
              <a:t> </a:t>
            </a:r>
            <a:r>
              <a:rPr sz="1800" b="0" i="0" u="none">
                <a:solidFill>
                  <a:srgbClr val="000000"/>
                </a:solidFill>
                <a:latin typeface="Wingdings"/>
                <a:ea typeface="Wingdings"/>
                <a:cs typeface="Wingdings"/>
              </a:rPr>
              <a:t>è</a:t>
            </a:r>
            <a:r>
              <a:rPr sz="1800" b="0" i="0" u="none">
                <a:solidFill>
                  <a:srgbClr val="000000"/>
                </a:solidFill>
                <a:latin typeface="Calibri"/>
                <a:ea typeface="Calibri"/>
                <a:cs typeface="Calibri"/>
              </a:rPr>
              <a:t>Corot,</a:t>
            </a:r>
            <a:r>
              <a:rPr sz="1800" b="0" i="0" u="none">
                <a:solidFill>
                  <a:srgbClr val="000000"/>
                </a:solidFill>
                <a:latin typeface="Calibri"/>
                <a:ea typeface="Calibri"/>
                <a:cs typeface="Calibri"/>
              </a:rPr>
              <a:t> </a:t>
            </a:r>
            <a:r>
              <a:rPr sz="1800" b="0" i="0" u="none">
                <a:solidFill>
                  <a:srgbClr val="000000"/>
                </a:solidFill>
                <a:latin typeface="Calibri"/>
                <a:ea typeface="Calibri"/>
                <a:cs typeface="Calibri"/>
              </a:rPr>
              <a:t>Kepler</a:t>
            </a:r>
            <a:r>
              <a:rPr sz="1800" b="0" i="0" u="none">
                <a:solidFill>
                  <a:srgbClr val="000000"/>
                </a:solidFill>
                <a:latin typeface="Calibri"/>
                <a:ea typeface="Calibri"/>
                <a:cs typeface="Calibri"/>
              </a:rPr>
              <a:t>/K2/</a:t>
            </a:r>
            <a:r>
              <a:rPr sz="1800" b="0" i="0" u="none">
                <a:solidFill>
                  <a:srgbClr val="000000"/>
                </a:solidFill>
                <a:latin typeface="Calibri"/>
                <a:ea typeface="Calibri"/>
                <a:cs typeface="Calibri"/>
              </a:rPr>
              <a:t>TESS…</a:t>
            </a:r>
            <a:endParaRPr sz="1800" b="0" i="0" u="none">
              <a:solidFill>
                <a:srgbClr val="000000"/>
              </a:solidFill>
              <a:latin typeface="Calibri"/>
              <a:ea typeface="Calibri"/>
              <a:cs typeface="Calibri"/>
            </a:endParaRPr>
          </a:p>
          <a:p>
            <a:pPr marL="0" indent="0">
              <a:buFont typeface="Arial"/>
              <a:buNone/>
              <a:defRPr/>
            </a:pPr>
            <a:r>
              <a:rPr sz="1800" b="0" i="0" u="none">
                <a:solidFill>
                  <a:srgbClr val="000000"/>
                </a:solidFill>
                <a:latin typeface="Calibri"/>
                <a:ea typeface="Calibri"/>
                <a:cs typeface="Calibri"/>
              </a:rPr>
              <a:t>	==&gt; variations photométriques</a:t>
            </a:r>
            <a:r>
              <a:rPr sz="1800" b="0" i="0" u="none">
                <a:solidFill>
                  <a:srgbClr val="000000"/>
                </a:solidFill>
                <a:latin typeface="Calibri"/>
                <a:ea typeface="Calibri"/>
                <a:cs typeface="Calibri"/>
              </a:rPr>
              <a:t> </a:t>
            </a:r>
            <a:r>
              <a:rPr sz="2400" b="0" i="0" u="none">
                <a:solidFill>
                  <a:srgbClr val="000000"/>
                </a:solidFill>
                <a:latin typeface="Calibri"/>
                <a:ea typeface="Calibri"/>
                <a:cs typeface="Calibri"/>
              </a:rPr>
              <a:t>⟺</a:t>
            </a:r>
            <a:r>
              <a:rPr sz="1800" b="0" i="0" u="none">
                <a:solidFill>
                  <a:srgbClr val="000000"/>
                </a:solidFill>
                <a:latin typeface="Calibri"/>
                <a:ea typeface="Calibri"/>
                <a:cs typeface="Calibri"/>
              </a:rPr>
              <a:t> </a:t>
            </a:r>
            <a:r>
              <a:rPr sz="1800" b="0" i="0" u="none">
                <a:solidFill>
                  <a:srgbClr val="000000"/>
                </a:solidFill>
                <a:latin typeface="Calibri"/>
                <a:ea typeface="Calibri"/>
                <a:cs typeface="Calibri"/>
              </a:rPr>
              <a:t>pulsations</a:t>
            </a:r>
            <a:endParaRPr/>
          </a:p>
          <a:p>
            <a:pPr marL="0" indent="0">
              <a:buFont typeface="Arial"/>
              <a:buNone/>
              <a:defRPr/>
            </a:pPr>
            <a:r>
              <a:rPr sz="1800" b="0" i="0" u="none">
                <a:solidFill>
                  <a:srgbClr val="000000"/>
                </a:solidFill>
                <a:latin typeface="Calibri"/>
                <a:ea typeface="Calibri"/>
                <a:cs typeface="Calibri"/>
              </a:rPr>
              <a:t>	==&gt; essort</a:t>
            </a:r>
            <a:r>
              <a:rPr sz="1800" b="0" i="0" u="none">
                <a:solidFill>
                  <a:srgbClr val="000000"/>
                </a:solidFill>
                <a:latin typeface="Calibri"/>
                <a:ea typeface="Calibri"/>
                <a:cs typeface="Calibri"/>
              </a:rPr>
              <a:t> </a:t>
            </a:r>
            <a:r>
              <a:rPr sz="1800" b="0" i="0" u="none">
                <a:solidFill>
                  <a:srgbClr val="000000"/>
                </a:solidFill>
                <a:latin typeface="Calibri"/>
                <a:ea typeface="Calibri"/>
                <a:cs typeface="Calibri"/>
              </a:rPr>
              <a:t>de la</a:t>
            </a:r>
            <a:r>
              <a:rPr sz="1800" b="0" i="0" u="none">
                <a:solidFill>
                  <a:srgbClr val="000000"/>
                </a:solidFill>
                <a:latin typeface="Calibri"/>
                <a:ea typeface="Calibri"/>
                <a:cs typeface="Calibri"/>
              </a:rPr>
              <a:t> </a:t>
            </a:r>
            <a:r>
              <a:rPr sz="1800" b="0" i="0" u="none">
                <a:solidFill>
                  <a:srgbClr val="000000"/>
                </a:solidFill>
                <a:latin typeface="Calibri"/>
                <a:ea typeface="Calibri"/>
                <a:cs typeface="Calibri"/>
              </a:rPr>
              <a:t>magnéto-</a:t>
            </a:r>
            <a:r>
              <a:rPr sz="1800" b="0" i="0" u="none">
                <a:solidFill>
                  <a:srgbClr val="000000"/>
                </a:solidFill>
                <a:latin typeface="Calibri"/>
                <a:ea typeface="Calibri"/>
                <a:cs typeface="Calibri"/>
              </a:rPr>
              <a:t>astérosismologie</a:t>
            </a:r>
            <a:r>
              <a:rPr sz="1800" b="0" i="0" u="none">
                <a:solidFill>
                  <a:srgbClr val="000000"/>
                </a:solidFill>
                <a:latin typeface="Calibri"/>
                <a:ea typeface="Calibri"/>
                <a:cs typeface="Calibri"/>
              </a:rPr>
              <a:t> </a:t>
            </a:r>
            <a:r>
              <a:rPr sz="1800" b="0" i="0" u="none">
                <a:solidFill>
                  <a:srgbClr val="000000"/>
                </a:solidFill>
                <a:latin typeface="Wingdings"/>
                <a:ea typeface="Wingdings"/>
                <a:cs typeface="Wingdings"/>
              </a:rPr>
              <a:t>è</a:t>
            </a:r>
            <a:r>
              <a:rPr sz="1800" b="0" i="0" u="none">
                <a:solidFill>
                  <a:srgbClr val="000000"/>
                </a:solidFill>
                <a:latin typeface="Calibri"/>
                <a:ea typeface="Calibri"/>
                <a:cs typeface="Calibri"/>
              </a:rPr>
              <a:t> </a:t>
            </a:r>
            <a:r>
              <a:rPr sz="1800" b="0" i="0" u="none">
                <a:solidFill>
                  <a:srgbClr val="000000"/>
                </a:solidFill>
                <a:latin typeface="Calibri"/>
                <a:ea typeface="Calibri"/>
                <a:cs typeface="Calibri"/>
              </a:rPr>
              <a:t>contraintes</a:t>
            </a:r>
            <a:r>
              <a:rPr sz="1800" b="0" i="0" u="none">
                <a:solidFill>
                  <a:srgbClr val="000000"/>
                </a:solidFill>
                <a:latin typeface="Calibri"/>
                <a:ea typeface="Calibri"/>
                <a:cs typeface="Calibri"/>
              </a:rPr>
              <a:t> </a:t>
            </a:r>
            <a:r>
              <a:rPr sz="1800" b="0" i="0" u="none">
                <a:solidFill>
                  <a:srgbClr val="000000"/>
                </a:solidFill>
                <a:latin typeface="Calibri"/>
                <a:ea typeface="Calibri"/>
                <a:cs typeface="Calibri"/>
              </a:rPr>
              <a:t> </a:t>
            </a:r>
            <a:r>
              <a:rPr sz="1800" b="0" i="0" u="none">
                <a:solidFill>
                  <a:srgbClr val="000000"/>
                </a:solidFill>
                <a:latin typeface="Calibri"/>
                <a:ea typeface="Calibri"/>
                <a:cs typeface="Calibri"/>
              </a:rPr>
              <a:t> </a:t>
            </a:r>
            <a:r>
              <a:rPr sz="1800" b="0" i="0" u="none">
                <a:solidFill>
                  <a:srgbClr val="000000"/>
                </a:solidFill>
                <a:latin typeface="Calibri"/>
                <a:ea typeface="Calibri"/>
                <a:cs typeface="Calibri"/>
              </a:rPr>
              <a:t>supplémentaires</a:t>
            </a:r>
            <a:r>
              <a:rPr sz="1800" b="0" i="0" u="none">
                <a:solidFill>
                  <a:srgbClr val="000000"/>
                </a:solidFill>
                <a:latin typeface="Calibri"/>
                <a:ea typeface="Calibri"/>
                <a:cs typeface="Calibri"/>
              </a:rPr>
              <a:t> </a:t>
            </a:r>
            <a:r>
              <a:rPr sz="1800" b="0" i="0" u="none">
                <a:solidFill>
                  <a:srgbClr val="000000"/>
                </a:solidFill>
                <a:latin typeface="Calibri"/>
                <a:ea typeface="Calibri"/>
                <a:cs typeface="Calibri"/>
              </a:rPr>
              <a:t>	sur la modélisation de</a:t>
            </a:r>
            <a:r>
              <a:rPr sz="1800" b="0" i="0" u="none">
                <a:solidFill>
                  <a:srgbClr val="000000"/>
                </a:solidFill>
                <a:latin typeface="Calibri"/>
                <a:ea typeface="Calibri"/>
                <a:cs typeface="Calibri"/>
              </a:rPr>
              <a:t> </a:t>
            </a:r>
            <a:r>
              <a:rPr sz="1800" b="0" i="0" u="none">
                <a:solidFill>
                  <a:srgbClr val="000000"/>
                </a:solidFill>
                <a:latin typeface="Calibri"/>
                <a:ea typeface="Calibri"/>
                <a:cs typeface="Calibri"/>
              </a:rPr>
              <a:t>la</a:t>
            </a:r>
            <a:r>
              <a:rPr sz="1800" b="0" i="0" u="none">
                <a:solidFill>
                  <a:srgbClr val="000000"/>
                </a:solidFill>
                <a:latin typeface="Calibri"/>
                <a:ea typeface="Calibri"/>
                <a:cs typeface="Calibri"/>
              </a:rPr>
              <a:t> </a:t>
            </a:r>
            <a:r>
              <a:rPr sz="1800" b="0" i="0" u="none">
                <a:solidFill>
                  <a:srgbClr val="000000"/>
                </a:solidFill>
                <a:latin typeface="Calibri"/>
                <a:ea typeface="Calibri"/>
                <a:cs typeface="Calibri"/>
              </a:rPr>
              <a:t>structure interne </a:t>
            </a:r>
            <a:r>
              <a:rPr sz="1800" b="0" i="0" u="none">
                <a:solidFill>
                  <a:srgbClr val="000000"/>
                </a:solidFill>
                <a:latin typeface="Calibri"/>
                <a:ea typeface="Calibri"/>
                <a:cs typeface="Calibri"/>
              </a:rPr>
              <a:t>(</a:t>
            </a:r>
            <a:r>
              <a:rPr sz="1800" b="0" i="0" u="none">
                <a:solidFill>
                  <a:srgbClr val="000000"/>
                </a:solidFill>
                <a:latin typeface="Calibri"/>
                <a:ea typeface="Calibri"/>
                <a:cs typeface="Calibri"/>
              </a:rPr>
              <a:t>e.g</a:t>
            </a:r>
            <a:r>
              <a:rPr sz="1800" b="0" i="0" u="none">
                <a:solidFill>
                  <a:srgbClr val="000000"/>
                </a:solidFill>
                <a:latin typeface="Calibri"/>
                <a:ea typeface="Calibri"/>
                <a:cs typeface="Calibri"/>
              </a:rPr>
              <a:t>.</a:t>
            </a:r>
            <a:r>
              <a:rPr sz="1800" b="0" i="0" u="none">
                <a:solidFill>
                  <a:srgbClr val="000000"/>
                </a:solidFill>
                <a:latin typeface="Calibri"/>
                <a:ea typeface="Calibri"/>
                <a:cs typeface="Calibri"/>
              </a:rPr>
              <a:t> </a:t>
            </a:r>
            <a:r>
              <a:rPr sz="1800" b="0" i="0" u="none">
                <a:solidFill>
                  <a:srgbClr val="000000"/>
                </a:solidFill>
                <a:latin typeface="Calibri"/>
                <a:ea typeface="Calibri"/>
                <a:cs typeface="Calibri"/>
              </a:rPr>
              <a:t>Buyschaert+2019, 	Prat+2020, 2020, Dhouib2022)</a:t>
            </a:r>
            <a:endParaRPr sz="1800" b="0" i="0" u="none">
              <a:solidFill>
                <a:srgbClr val="000000"/>
              </a:solidFill>
              <a:latin typeface="Calibri"/>
              <a:ea typeface="Calibri"/>
              <a:cs typeface="Calibri"/>
            </a:endParaRPr>
          </a:p>
          <a:p>
            <a:pPr marL="0" indent="0">
              <a:buFont typeface="Arial"/>
              <a:buNone/>
              <a:defRPr/>
            </a:pPr>
            <a:r>
              <a:rPr sz="1800" b="0" i="0" u="none">
                <a:solidFill>
                  <a:srgbClr val="000000"/>
                </a:solidFill>
                <a:latin typeface="Calibri"/>
                <a:ea typeface="Calibri"/>
                <a:cs typeface="Calibri"/>
              </a:rPr>
              <a:t>	==&gt; MOBSTER (Davis-Uraz+2019)</a:t>
            </a:r>
            <a:endParaRPr/>
          </a:p>
        </p:txBody>
      </p:sp>
      <p:pic>
        <p:nvPicPr>
          <p:cNvPr id="1594312786" name=""/>
          <p:cNvPicPr>
            <a:picLocks noChangeAspect="1"/>
          </p:cNvPicPr>
          <p:nvPr/>
        </p:nvPicPr>
        <p:blipFill>
          <a:blip r:embed="rId2"/>
          <a:stretch/>
        </p:blipFill>
        <p:spPr bwMode="auto">
          <a:xfrm flipH="0" flipV="0">
            <a:off x="8244663" y="105489"/>
            <a:ext cx="3870558" cy="4538691"/>
          </a:xfrm>
          <a:prstGeom prst="rect">
            <a:avLst/>
          </a:prstGeom>
        </p:spPr>
      </p:pic>
      <p:sp>
        <p:nvSpPr>
          <p:cNvPr id="752124984" name=""/>
          <p:cNvSpPr txBox="1"/>
          <p:nvPr/>
        </p:nvSpPr>
        <p:spPr bwMode="auto">
          <a:xfrm flipH="0" flipV="0">
            <a:off x="10179943" y="4644180"/>
            <a:ext cx="1499967" cy="366117"/>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marL="0" indent="0" algn="l">
              <a:buFont typeface="Arial"/>
              <a:buNone/>
              <a:defRPr/>
            </a:pPr>
            <a:r>
              <a:rPr b="0" i="0" u="none">
                <a:solidFill>
                  <a:srgbClr val="000000"/>
                </a:solidFill>
                <a:latin typeface="Calibri"/>
                <a:ea typeface="Calibri"/>
                <a:cs typeface="Calibri"/>
              </a:rPr>
              <a:t>Dhouib+2022</a:t>
            </a:r>
            <a:endParaRPr/>
          </a:p>
        </p:txBody>
      </p:sp>
      <p:pic>
        <p:nvPicPr>
          <p:cNvPr id="1475978767" name=""/>
          <p:cNvPicPr>
            <a:picLocks noChangeAspect="1"/>
          </p:cNvPicPr>
          <p:nvPr/>
        </p:nvPicPr>
        <p:blipFill>
          <a:blip r:embed="rId3"/>
          <a:stretch/>
        </p:blipFill>
        <p:spPr bwMode="auto">
          <a:xfrm flipH="0" flipV="0">
            <a:off x="236862" y="2637689"/>
            <a:ext cx="7464408" cy="4198728"/>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201429578" name="Content Placeholder 2"/>
          <p:cNvSpPr>
            <a:spLocks noGrp="1"/>
          </p:cNvSpPr>
          <p:nvPr>
            <p:ph idx="1"/>
          </p:nvPr>
        </p:nvSpPr>
        <p:spPr bwMode="auto">
          <a:xfrm flipH="0" flipV="0">
            <a:off x="105507" y="268651"/>
            <a:ext cx="7607953" cy="4351338"/>
          </a:xfrm>
        </p:spPr>
        <p:txBody>
          <a:bodyPr/>
          <a:lstStyle/>
          <a:p>
            <a:pPr>
              <a:defRPr/>
            </a:pPr>
            <a:r>
              <a:rPr sz="1800" b="0" i="0" u="none">
                <a:solidFill>
                  <a:srgbClr val="000000"/>
                </a:solidFill>
                <a:latin typeface="Calibri"/>
                <a:ea typeface="Calibri"/>
                <a:cs typeface="Calibri"/>
              </a:rPr>
              <a:t>Comprendre</a:t>
            </a:r>
            <a:r>
              <a:rPr sz="1800" b="0" i="0" u="none">
                <a:solidFill>
                  <a:srgbClr val="000000"/>
                </a:solidFill>
                <a:latin typeface="Calibri"/>
                <a:ea typeface="Calibri"/>
                <a:cs typeface="Calibri"/>
              </a:rPr>
              <a:t> </a:t>
            </a:r>
            <a:r>
              <a:rPr sz="1800" b="0" i="0" u="none">
                <a:solidFill>
                  <a:srgbClr val="000000"/>
                </a:solidFill>
                <a:latin typeface="Calibri"/>
                <a:ea typeface="Calibri"/>
                <a:cs typeface="Calibri"/>
              </a:rPr>
              <a:t>l'impact du champ</a:t>
            </a:r>
            <a:r>
              <a:rPr sz="1800" b="0" i="0" u="none">
                <a:solidFill>
                  <a:srgbClr val="000000"/>
                </a:solidFill>
                <a:latin typeface="Calibri"/>
                <a:ea typeface="Calibri"/>
                <a:cs typeface="Calibri"/>
              </a:rPr>
              <a:t> </a:t>
            </a:r>
            <a:r>
              <a:rPr sz="1800" b="0" i="0" u="none">
                <a:solidFill>
                  <a:srgbClr val="000000"/>
                </a:solidFill>
                <a:latin typeface="Calibri"/>
                <a:ea typeface="Calibri"/>
                <a:cs typeface="Calibri"/>
              </a:rPr>
              <a:t>B</a:t>
            </a:r>
            <a:r>
              <a:rPr sz="1800" b="0" i="0" u="none">
                <a:solidFill>
                  <a:srgbClr val="000000"/>
                </a:solidFill>
                <a:latin typeface="Calibri"/>
                <a:ea typeface="Calibri"/>
                <a:cs typeface="Calibri"/>
              </a:rPr>
              <a:t> </a:t>
            </a:r>
            <a:r>
              <a:rPr sz="1800" b="0" i="0" u="none">
                <a:solidFill>
                  <a:srgbClr val="000000"/>
                </a:solidFill>
                <a:latin typeface="Calibri"/>
                <a:ea typeface="Calibri"/>
                <a:cs typeface="Calibri"/>
              </a:rPr>
              <a:t>sur la structure et l'évolution</a:t>
            </a:r>
            <a:r>
              <a:rPr sz="1800" b="0" i="0" u="none">
                <a:solidFill>
                  <a:srgbClr val="000000"/>
                </a:solidFill>
                <a:latin typeface="Calibri"/>
                <a:ea typeface="Calibri"/>
                <a:cs typeface="Calibri"/>
              </a:rPr>
              <a:t> </a:t>
            </a:r>
            <a:r>
              <a:rPr sz="1800" b="0" i="0" u="none">
                <a:solidFill>
                  <a:srgbClr val="000000"/>
                </a:solidFill>
                <a:latin typeface="Calibri"/>
                <a:ea typeface="Calibri"/>
                <a:cs typeface="Calibri"/>
              </a:rPr>
              <a:t>stellaire</a:t>
            </a:r>
            <a:endParaRPr/>
          </a:p>
          <a:p>
            <a:pPr>
              <a:defRPr/>
            </a:pPr>
            <a:r>
              <a:rPr sz="1800" b="0" i="0" u="none">
                <a:solidFill>
                  <a:srgbClr val="000000"/>
                </a:solidFill>
                <a:latin typeface="Calibri"/>
                <a:ea typeface="Calibri"/>
                <a:cs typeface="Calibri"/>
              </a:rPr>
              <a:t>photométrie spatiale de haute</a:t>
            </a:r>
            <a:r>
              <a:rPr sz="1800" b="0" i="0" u="none">
                <a:solidFill>
                  <a:srgbClr val="000000"/>
                </a:solidFill>
                <a:latin typeface="Calibri"/>
                <a:ea typeface="Calibri"/>
                <a:cs typeface="Calibri"/>
              </a:rPr>
              <a:t> </a:t>
            </a:r>
            <a:r>
              <a:rPr sz="1800" b="0" i="0" u="none">
                <a:solidFill>
                  <a:srgbClr val="000000"/>
                </a:solidFill>
                <a:latin typeface="Calibri"/>
                <a:ea typeface="Calibri"/>
                <a:cs typeface="Calibri"/>
              </a:rPr>
              <a:t>précision</a:t>
            </a:r>
            <a:r>
              <a:rPr sz="1800" b="0" i="0" u="none">
                <a:solidFill>
                  <a:srgbClr val="000000"/>
                </a:solidFill>
                <a:latin typeface="Calibri"/>
                <a:ea typeface="Calibri"/>
                <a:cs typeface="Calibri"/>
              </a:rPr>
              <a:t> </a:t>
            </a:r>
            <a:r>
              <a:rPr sz="1800" b="0" i="0" u="none">
                <a:solidFill>
                  <a:srgbClr val="000000"/>
                </a:solidFill>
                <a:latin typeface="Wingdings"/>
                <a:ea typeface="Wingdings"/>
                <a:cs typeface="Wingdings"/>
              </a:rPr>
              <a:t>è</a:t>
            </a:r>
            <a:r>
              <a:rPr sz="1800" b="0" i="0" u="none">
                <a:solidFill>
                  <a:srgbClr val="000000"/>
                </a:solidFill>
                <a:latin typeface="Calibri"/>
                <a:ea typeface="Calibri"/>
                <a:cs typeface="Calibri"/>
              </a:rPr>
              <a:t>Corot,</a:t>
            </a:r>
            <a:r>
              <a:rPr sz="1800" b="0" i="0" u="none">
                <a:solidFill>
                  <a:srgbClr val="000000"/>
                </a:solidFill>
                <a:latin typeface="Calibri"/>
                <a:ea typeface="Calibri"/>
                <a:cs typeface="Calibri"/>
              </a:rPr>
              <a:t> </a:t>
            </a:r>
            <a:r>
              <a:rPr sz="1800" b="0" i="0" u="none">
                <a:solidFill>
                  <a:srgbClr val="000000"/>
                </a:solidFill>
                <a:latin typeface="Calibri"/>
                <a:ea typeface="Calibri"/>
                <a:cs typeface="Calibri"/>
              </a:rPr>
              <a:t>Kepler</a:t>
            </a:r>
            <a:r>
              <a:rPr sz="1800" b="0" i="0" u="none">
                <a:solidFill>
                  <a:srgbClr val="000000"/>
                </a:solidFill>
                <a:latin typeface="Calibri"/>
                <a:ea typeface="Calibri"/>
                <a:cs typeface="Calibri"/>
              </a:rPr>
              <a:t>/K2/</a:t>
            </a:r>
            <a:r>
              <a:rPr sz="1800" b="0" i="0" u="none">
                <a:solidFill>
                  <a:srgbClr val="000000"/>
                </a:solidFill>
                <a:latin typeface="Calibri"/>
                <a:ea typeface="Calibri"/>
                <a:cs typeface="Calibri"/>
              </a:rPr>
              <a:t>TESS…</a:t>
            </a:r>
            <a:endParaRPr/>
          </a:p>
          <a:p>
            <a:pPr marL="0" indent="0">
              <a:buFont typeface="Arial"/>
              <a:buNone/>
              <a:defRPr/>
            </a:pPr>
            <a:r>
              <a:rPr sz="1800" b="0" i="0" u="none">
                <a:solidFill>
                  <a:srgbClr val="000000"/>
                </a:solidFill>
                <a:latin typeface="Calibri"/>
                <a:ea typeface="Calibri"/>
                <a:cs typeface="Calibri"/>
              </a:rPr>
              <a:t>	==&gt; variations photométriques</a:t>
            </a:r>
            <a:r>
              <a:rPr sz="1800" b="0" i="0" u="none">
                <a:solidFill>
                  <a:srgbClr val="000000"/>
                </a:solidFill>
                <a:latin typeface="Calibri"/>
                <a:ea typeface="Calibri"/>
                <a:cs typeface="Calibri"/>
              </a:rPr>
              <a:t> </a:t>
            </a:r>
            <a:r>
              <a:rPr sz="2400" b="0" i="0" u="none">
                <a:solidFill>
                  <a:srgbClr val="000000"/>
                </a:solidFill>
                <a:latin typeface="Calibri"/>
                <a:ea typeface="Calibri"/>
                <a:cs typeface="Calibri"/>
              </a:rPr>
              <a:t>⟺</a:t>
            </a:r>
            <a:r>
              <a:rPr sz="1800" b="0" i="0" u="none">
                <a:solidFill>
                  <a:srgbClr val="000000"/>
                </a:solidFill>
                <a:latin typeface="Calibri"/>
                <a:ea typeface="Calibri"/>
                <a:cs typeface="Calibri"/>
              </a:rPr>
              <a:t> </a:t>
            </a:r>
            <a:r>
              <a:rPr sz="1800" b="0" i="0" u="none">
                <a:solidFill>
                  <a:srgbClr val="000000"/>
                </a:solidFill>
                <a:latin typeface="Calibri"/>
                <a:ea typeface="Calibri"/>
                <a:cs typeface="Calibri"/>
              </a:rPr>
              <a:t>pulsations</a:t>
            </a:r>
            <a:endParaRPr sz="1800" b="0" i="0" u="none">
              <a:solidFill>
                <a:srgbClr val="000000"/>
              </a:solidFill>
              <a:latin typeface="Calibri"/>
              <a:ea typeface="Calibri"/>
              <a:cs typeface="Calibri"/>
            </a:endParaRPr>
          </a:p>
          <a:p>
            <a:pPr marL="0" indent="0">
              <a:buFont typeface="Arial"/>
              <a:buNone/>
              <a:defRPr/>
            </a:pPr>
            <a:r>
              <a:rPr sz="1800" b="0" i="0" u="none">
                <a:solidFill>
                  <a:srgbClr val="000000"/>
                </a:solidFill>
                <a:latin typeface="Calibri"/>
                <a:ea typeface="Calibri"/>
                <a:cs typeface="Calibri"/>
              </a:rPr>
              <a:t>	==&gt; </a:t>
            </a:r>
            <a:r>
              <a:rPr sz="1800" b="0" i="0" u="none">
                <a:solidFill>
                  <a:srgbClr val="000000"/>
                </a:solidFill>
                <a:latin typeface="Calibri"/>
                <a:ea typeface="Calibri"/>
                <a:cs typeface="Calibri"/>
              </a:rPr>
              <a:t>essort</a:t>
            </a:r>
            <a:r>
              <a:rPr sz="1800" b="0" i="0" u="none">
                <a:solidFill>
                  <a:srgbClr val="000000"/>
                </a:solidFill>
                <a:latin typeface="Calibri"/>
                <a:ea typeface="Calibri"/>
                <a:cs typeface="Calibri"/>
              </a:rPr>
              <a:t> </a:t>
            </a:r>
            <a:r>
              <a:rPr sz="1800" b="0" i="0" u="none">
                <a:solidFill>
                  <a:srgbClr val="000000"/>
                </a:solidFill>
                <a:latin typeface="Calibri"/>
                <a:ea typeface="Calibri"/>
                <a:cs typeface="Calibri"/>
              </a:rPr>
              <a:t>de la</a:t>
            </a:r>
            <a:r>
              <a:rPr sz="1800" b="0" i="0" u="none">
                <a:solidFill>
                  <a:srgbClr val="000000"/>
                </a:solidFill>
                <a:latin typeface="Calibri"/>
                <a:ea typeface="Calibri"/>
                <a:cs typeface="Calibri"/>
              </a:rPr>
              <a:t> </a:t>
            </a:r>
            <a:r>
              <a:rPr sz="1800" b="0" i="0" u="none">
                <a:solidFill>
                  <a:srgbClr val="000000"/>
                </a:solidFill>
                <a:latin typeface="Calibri"/>
                <a:ea typeface="Calibri"/>
                <a:cs typeface="Calibri"/>
              </a:rPr>
              <a:t>magnéto-</a:t>
            </a:r>
            <a:r>
              <a:rPr sz="1800" b="0" i="0" u="none">
                <a:solidFill>
                  <a:srgbClr val="000000"/>
                </a:solidFill>
                <a:latin typeface="Calibri"/>
                <a:ea typeface="Calibri"/>
                <a:cs typeface="Calibri"/>
              </a:rPr>
              <a:t>astérosismologie</a:t>
            </a:r>
            <a:r>
              <a:rPr sz="1800" b="0" i="0" u="none">
                <a:solidFill>
                  <a:srgbClr val="000000"/>
                </a:solidFill>
                <a:latin typeface="Calibri"/>
                <a:ea typeface="Calibri"/>
                <a:cs typeface="Calibri"/>
              </a:rPr>
              <a:t> </a:t>
            </a:r>
            <a:r>
              <a:rPr sz="1800" b="0" i="0" u="none">
                <a:solidFill>
                  <a:srgbClr val="000000"/>
                </a:solidFill>
                <a:latin typeface="Wingdings"/>
                <a:ea typeface="Wingdings"/>
                <a:cs typeface="Wingdings"/>
              </a:rPr>
              <a:t>è</a:t>
            </a:r>
            <a:r>
              <a:rPr sz="1800" b="0" i="0" u="none">
                <a:solidFill>
                  <a:srgbClr val="000000"/>
                </a:solidFill>
                <a:latin typeface="Calibri"/>
                <a:ea typeface="Calibri"/>
                <a:cs typeface="Calibri"/>
              </a:rPr>
              <a:t> </a:t>
            </a:r>
            <a:r>
              <a:rPr sz="1800" b="0" i="0" u="none">
                <a:solidFill>
                  <a:srgbClr val="000000"/>
                </a:solidFill>
                <a:latin typeface="Calibri"/>
                <a:ea typeface="Calibri"/>
                <a:cs typeface="Calibri"/>
              </a:rPr>
              <a:t>contraintes</a:t>
            </a:r>
            <a:endParaRPr/>
          </a:p>
          <a:p>
            <a:pPr marL="0" indent="0">
              <a:buFont typeface="Arial"/>
              <a:buNone/>
              <a:defRPr/>
            </a:pPr>
            <a:r>
              <a:rPr sz="1800" b="0" i="0" u="none">
                <a:solidFill>
                  <a:srgbClr val="000000"/>
                </a:solidFill>
                <a:latin typeface="Calibri"/>
                <a:ea typeface="Calibri"/>
                <a:cs typeface="Calibri"/>
              </a:rPr>
              <a:t>	==&gt;  </a:t>
            </a:r>
            <a:r>
              <a:rPr sz="1800" b="0" i="0" u="none">
                <a:solidFill>
                  <a:srgbClr val="000000"/>
                </a:solidFill>
                <a:latin typeface="Calibri"/>
                <a:ea typeface="Calibri"/>
                <a:cs typeface="Calibri"/>
              </a:rPr>
              <a:t>supplémentaires</a:t>
            </a:r>
            <a:r>
              <a:rPr sz="1800" b="0" i="0" u="none">
                <a:solidFill>
                  <a:srgbClr val="000000"/>
                </a:solidFill>
                <a:latin typeface="Calibri"/>
                <a:ea typeface="Calibri"/>
                <a:cs typeface="Calibri"/>
              </a:rPr>
              <a:t> </a:t>
            </a:r>
            <a:r>
              <a:rPr sz="1800" b="0" i="0" u="none">
                <a:solidFill>
                  <a:srgbClr val="000000"/>
                </a:solidFill>
                <a:latin typeface="Calibri"/>
                <a:ea typeface="Calibri"/>
                <a:cs typeface="Calibri"/>
              </a:rPr>
              <a:t>sur la modélisation de</a:t>
            </a:r>
            <a:r>
              <a:rPr sz="1800" b="0" i="0" u="none">
                <a:solidFill>
                  <a:srgbClr val="000000"/>
                </a:solidFill>
                <a:latin typeface="Calibri"/>
                <a:ea typeface="Calibri"/>
                <a:cs typeface="Calibri"/>
              </a:rPr>
              <a:t> </a:t>
            </a:r>
            <a:r>
              <a:rPr sz="1800" b="0" i="0" u="none">
                <a:solidFill>
                  <a:srgbClr val="000000"/>
                </a:solidFill>
                <a:latin typeface="Calibri"/>
                <a:ea typeface="Calibri"/>
                <a:cs typeface="Calibri"/>
              </a:rPr>
              <a:t>la</a:t>
            </a:r>
            <a:r>
              <a:rPr sz="1800" b="0" i="0" u="none">
                <a:solidFill>
                  <a:srgbClr val="000000"/>
                </a:solidFill>
                <a:latin typeface="Calibri"/>
                <a:ea typeface="Calibri"/>
                <a:cs typeface="Calibri"/>
              </a:rPr>
              <a:t> </a:t>
            </a:r>
            <a:r>
              <a:rPr sz="1800" b="0" i="0" u="none">
                <a:solidFill>
                  <a:srgbClr val="000000"/>
                </a:solidFill>
                <a:latin typeface="Calibri"/>
                <a:ea typeface="Calibri"/>
                <a:cs typeface="Calibri"/>
              </a:rPr>
              <a:t>structure interne</a:t>
            </a:r>
            <a:endParaRPr/>
          </a:p>
          <a:p>
            <a:pPr marL="0" indent="0">
              <a:buFont typeface="Arial"/>
              <a:buNone/>
              <a:defRPr/>
            </a:pPr>
            <a:r>
              <a:rPr sz="1800" b="0" i="0" u="none">
                <a:solidFill>
                  <a:srgbClr val="000000"/>
                </a:solidFill>
                <a:latin typeface="Calibri"/>
                <a:ea typeface="Calibri"/>
                <a:cs typeface="Calibri"/>
              </a:rPr>
              <a:t>	 </a:t>
            </a:r>
            <a:r>
              <a:rPr sz="1800" b="0" i="0" u="none">
                <a:solidFill>
                  <a:srgbClr val="000000"/>
                </a:solidFill>
                <a:latin typeface="Calibri"/>
                <a:ea typeface="Calibri"/>
                <a:cs typeface="Calibri"/>
              </a:rPr>
              <a:t>(cf.</a:t>
            </a:r>
            <a:r>
              <a:rPr sz="1800" b="0" i="0" u="none">
                <a:solidFill>
                  <a:srgbClr val="000000"/>
                </a:solidFill>
                <a:latin typeface="Calibri"/>
                <a:ea typeface="Calibri"/>
                <a:cs typeface="Calibri"/>
              </a:rPr>
              <a:t> </a:t>
            </a:r>
            <a:r>
              <a:rPr sz="1800" b="0" i="0" u="none">
                <a:solidFill>
                  <a:srgbClr val="000000"/>
                </a:solidFill>
                <a:latin typeface="Calibri"/>
                <a:ea typeface="Calibri"/>
                <a:cs typeface="Calibri"/>
              </a:rPr>
              <a:t>e.g</a:t>
            </a:r>
            <a:r>
              <a:rPr sz="1800" b="0" i="0" u="none">
                <a:solidFill>
                  <a:srgbClr val="000000"/>
                </a:solidFill>
                <a:latin typeface="Calibri"/>
                <a:ea typeface="Calibri"/>
                <a:cs typeface="Calibri"/>
              </a:rPr>
              <a:t>.</a:t>
            </a:r>
            <a:r>
              <a:rPr sz="1800" b="0" i="0" u="none">
                <a:solidFill>
                  <a:srgbClr val="000000"/>
                </a:solidFill>
                <a:latin typeface="Calibri"/>
                <a:ea typeface="Calibri"/>
                <a:cs typeface="Calibri"/>
              </a:rPr>
              <a:t> </a:t>
            </a:r>
            <a:r>
              <a:rPr sz="1800" b="0" i="0" u="none">
                <a:solidFill>
                  <a:srgbClr val="000000"/>
                </a:solidFill>
                <a:latin typeface="Calibri"/>
                <a:ea typeface="Calibri"/>
                <a:cs typeface="Calibri"/>
              </a:rPr>
              <a:t> </a:t>
            </a:r>
            <a:r>
              <a:rPr sz="1800" b="0" i="0" u="none">
                <a:solidFill>
                  <a:srgbClr val="000000"/>
                </a:solidFill>
                <a:latin typeface="Calibri"/>
                <a:ea typeface="Calibri"/>
                <a:cs typeface="Calibri"/>
              </a:rPr>
              <a:t>Buyschaert+2019, Prat+2020, 2020, Dhouib2022)</a:t>
            </a:r>
            <a:endParaRPr/>
          </a:p>
          <a:p>
            <a:pPr marL="0" indent="0">
              <a:buFont typeface="Arial"/>
              <a:buNone/>
              <a:defRPr/>
            </a:pPr>
            <a:r>
              <a:rPr sz="1800" b="0" i="0" u="none">
                <a:solidFill>
                  <a:srgbClr val="000000"/>
                </a:solidFill>
                <a:latin typeface="Calibri"/>
                <a:ea typeface="Calibri"/>
                <a:cs typeface="Calibri"/>
              </a:rPr>
              <a:t>	==&gt; MOBSTER (Davis-Uraz+2019)</a:t>
            </a:r>
            <a:endParaRPr/>
          </a:p>
          <a:p>
            <a:pPr>
              <a:defRPr/>
            </a:pPr>
            <a:r>
              <a:rPr sz="1800" b="0" i="0" u="none">
                <a:solidFill>
                  <a:srgbClr val="000000"/>
                </a:solidFill>
                <a:latin typeface="Calibri"/>
                <a:ea typeface="Calibri"/>
                <a:cs typeface="Calibri"/>
              </a:rPr>
              <a:t>Approche « classique » (spectroscopie)</a:t>
            </a:r>
            <a:r>
              <a:rPr sz="1800" b="0" i="0" u="none">
                <a:solidFill>
                  <a:srgbClr val="000000"/>
                </a:solidFill>
                <a:latin typeface="Calibri"/>
                <a:ea typeface="Calibri"/>
                <a:cs typeface="Calibri"/>
              </a:rPr>
              <a:t> </a:t>
            </a:r>
            <a:endParaRPr/>
          </a:p>
          <a:p>
            <a:pPr marL="0" indent="0">
              <a:buFont typeface="Arial"/>
              <a:buNone/>
              <a:defRPr/>
            </a:pPr>
            <a:r>
              <a:rPr sz="1800" b="0" i="0" u="none">
                <a:solidFill>
                  <a:srgbClr val="000000"/>
                </a:solidFill>
                <a:latin typeface="Calibri"/>
                <a:ea typeface="Calibri"/>
                <a:cs typeface="Calibri"/>
              </a:rPr>
              <a:t>	==&gt; variables pulsantes de type Delta</a:t>
            </a:r>
            <a:r>
              <a:rPr sz="1800" b="0" i="0" u="none">
                <a:solidFill>
                  <a:srgbClr val="000000"/>
                </a:solidFill>
                <a:latin typeface="Calibri"/>
                <a:ea typeface="Calibri"/>
                <a:cs typeface="Calibri"/>
              </a:rPr>
              <a:t> </a:t>
            </a:r>
            <a:r>
              <a:rPr sz="1800" b="0" i="0" u="none">
                <a:solidFill>
                  <a:srgbClr val="000000"/>
                </a:solidFill>
                <a:latin typeface="Calibri"/>
                <a:ea typeface="Calibri"/>
                <a:cs typeface="Calibri"/>
              </a:rPr>
              <a:t>Scuti</a:t>
            </a:r>
            <a:r>
              <a:rPr sz="1800" b="0" i="0" u="none">
                <a:solidFill>
                  <a:srgbClr val="000000"/>
                </a:solidFill>
                <a:latin typeface="Calibri"/>
                <a:ea typeface="Calibri"/>
                <a:cs typeface="Calibri"/>
              </a:rPr>
              <a:t>, Beta Cep, SPB,</a:t>
            </a:r>
            <a:r>
              <a:rPr sz="1800" b="0" i="0" u="none">
                <a:solidFill>
                  <a:srgbClr val="000000"/>
                </a:solidFill>
                <a:latin typeface="Calibri"/>
                <a:ea typeface="Calibri"/>
                <a:cs typeface="Calibri"/>
              </a:rPr>
              <a:t> </a:t>
            </a:r>
            <a:r>
              <a:rPr sz="1800" b="0" i="0" u="none">
                <a:solidFill>
                  <a:srgbClr val="000000"/>
                </a:solidFill>
                <a:latin typeface="Calibri"/>
                <a:ea typeface="Calibri"/>
                <a:cs typeface="Calibri"/>
              </a:rPr>
              <a:t>α2</a:t>
            </a:r>
            <a:r>
              <a:rPr sz="1800" b="0" i="0" u="none">
                <a:solidFill>
                  <a:srgbClr val="000000"/>
                </a:solidFill>
                <a:latin typeface="Calibri"/>
                <a:ea typeface="Calibri"/>
                <a:cs typeface="Calibri"/>
              </a:rPr>
              <a:t> </a:t>
            </a:r>
            <a:r>
              <a:rPr sz="1800" b="0" i="0" u="none">
                <a:solidFill>
                  <a:srgbClr val="000000"/>
                </a:solidFill>
                <a:latin typeface="Calibri"/>
                <a:ea typeface="Calibri"/>
                <a:cs typeface="Calibri"/>
              </a:rPr>
              <a:t>CVn</a:t>
            </a:r>
            <a:endParaRPr/>
          </a:p>
          <a:p>
            <a:pPr marL="0" indent="0">
              <a:buFont typeface="Arial"/>
              <a:buNone/>
              <a:defRPr/>
            </a:pPr>
            <a:r>
              <a:rPr sz="1800" b="0" i="0" u="none">
                <a:solidFill>
                  <a:srgbClr val="000000"/>
                </a:solidFill>
                <a:latin typeface="Calibri"/>
                <a:ea typeface="Calibri"/>
                <a:cs typeface="Calibri"/>
              </a:rPr>
              <a:t>	(</a:t>
            </a:r>
            <a:r>
              <a:rPr sz="1800" b="0" i="0" u="none">
                <a:solidFill>
                  <a:srgbClr val="000000"/>
                </a:solidFill>
                <a:latin typeface="Calibri"/>
                <a:ea typeface="Calibri"/>
                <a:cs typeface="Calibri"/>
              </a:rPr>
              <a:t>e.g</a:t>
            </a:r>
            <a:r>
              <a:rPr sz="1800" b="0" i="0" u="none">
                <a:solidFill>
                  <a:srgbClr val="000000"/>
                </a:solidFill>
                <a:latin typeface="Calibri"/>
                <a:ea typeface="Calibri"/>
                <a:cs typeface="Calibri"/>
              </a:rPr>
              <a:t>.</a:t>
            </a:r>
            <a:r>
              <a:rPr sz="1800" b="0" i="0" u="none">
                <a:solidFill>
                  <a:srgbClr val="000000"/>
                </a:solidFill>
                <a:latin typeface="Calibri"/>
                <a:ea typeface="Calibri"/>
                <a:cs typeface="Calibri"/>
              </a:rPr>
              <a:t> </a:t>
            </a:r>
            <a:r>
              <a:rPr sz="1800" b="0" i="0" u="none">
                <a:solidFill>
                  <a:srgbClr val="000000"/>
                </a:solidFill>
                <a:latin typeface="Calibri"/>
                <a:ea typeface="Calibri"/>
                <a:cs typeface="Calibri"/>
              </a:rPr>
              <a:t> </a:t>
            </a:r>
            <a:r>
              <a:rPr sz="1800" b="0" i="0" u="none">
                <a:solidFill>
                  <a:srgbClr val="000000"/>
                </a:solidFill>
                <a:latin typeface="Calibri"/>
                <a:ea typeface="Calibri"/>
                <a:cs typeface="Calibri"/>
              </a:rPr>
              <a:t>Thomson-Paressant+2021, Fréour+2023</a:t>
            </a:r>
            <a:r>
              <a:rPr sz="1800" b="0" i="0" u="none">
                <a:solidFill>
                  <a:srgbClr val="000000"/>
                </a:solidFill>
                <a:latin typeface="Calibri"/>
                <a:ea typeface="Calibri"/>
                <a:cs typeface="Calibri"/>
              </a:rPr>
              <a:t>)</a:t>
            </a:r>
            <a:endParaRPr/>
          </a:p>
        </p:txBody>
      </p:sp>
      <p:pic>
        <p:nvPicPr>
          <p:cNvPr id="1988231430" name=""/>
          <p:cNvPicPr>
            <a:picLocks noChangeAspect="1"/>
          </p:cNvPicPr>
          <p:nvPr/>
        </p:nvPicPr>
        <p:blipFill>
          <a:blip r:embed="rId2"/>
          <a:stretch/>
        </p:blipFill>
        <p:spPr bwMode="auto">
          <a:xfrm flipH="0" flipV="0">
            <a:off x="8244662" y="105489"/>
            <a:ext cx="3870558" cy="4538691"/>
          </a:xfrm>
          <a:prstGeom prst="rect">
            <a:avLst/>
          </a:prstGeom>
        </p:spPr>
      </p:pic>
      <p:pic>
        <p:nvPicPr>
          <p:cNvPr id="1389952410" name=""/>
          <p:cNvPicPr>
            <a:picLocks noChangeAspect="1"/>
          </p:cNvPicPr>
          <p:nvPr/>
        </p:nvPicPr>
        <p:blipFill>
          <a:blip r:embed="rId3"/>
          <a:stretch/>
        </p:blipFill>
        <p:spPr bwMode="auto">
          <a:xfrm flipH="0" flipV="0">
            <a:off x="466313" y="4123377"/>
            <a:ext cx="5690174" cy="2680398"/>
          </a:xfrm>
          <a:prstGeom prst="rect">
            <a:avLst/>
          </a:prstGeom>
        </p:spPr>
      </p:pic>
      <p:sp>
        <p:nvSpPr>
          <p:cNvPr id="1990095679" name=""/>
          <p:cNvSpPr txBox="1"/>
          <p:nvPr/>
        </p:nvSpPr>
        <p:spPr bwMode="auto">
          <a:xfrm flipH="0" flipV="0">
            <a:off x="10067981" y="4644180"/>
            <a:ext cx="1434497" cy="365756"/>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marL="0" indent="0" algn="l">
              <a:buFont typeface="Arial"/>
              <a:buNone/>
              <a:defRPr/>
            </a:pPr>
            <a:r>
              <a:rPr b="0" i="0" u="none">
                <a:solidFill>
                  <a:srgbClr val="000000"/>
                </a:solidFill>
                <a:latin typeface="Calibri"/>
                <a:ea typeface="Calibri"/>
                <a:cs typeface="Calibri"/>
              </a:rPr>
              <a:t>Dhouib+2022</a:t>
            </a:r>
            <a:endParaRPr/>
          </a:p>
        </p:txBody>
      </p:sp>
      <p:sp>
        <p:nvSpPr>
          <p:cNvPr id="1858739690" name=""/>
          <p:cNvSpPr txBox="1"/>
          <p:nvPr/>
        </p:nvSpPr>
        <p:spPr bwMode="auto">
          <a:xfrm rot="5399909" flipH="0" flipV="0">
            <a:off x="5680238" y="5186396"/>
            <a:ext cx="1498932" cy="366117"/>
          </a:xfrm>
          <a:prstGeom prst="rect">
            <a:avLst/>
          </a:prstGeom>
          <a:noFill/>
        </p:spPr>
        <p:txBody>
          <a:bodyPr vertOverflow="overflow" horzOverflow="overflow" vert="horz" wrap="none" lIns="91440" tIns="45720" rIns="91440" bIns="45720" numCol="1" spcCol="0" rtlCol="0" fromWordArt="0" anchor="t" anchorCtr="0" forceAA="0" upright="0" compatLnSpc="0">
            <a:spAutoFit/>
          </a:bodyPr>
          <a:p>
            <a:pPr>
              <a:defRPr/>
            </a:pPr>
            <a:r>
              <a:rPr/>
              <a:t>Fréour+2023</a:t>
            </a:r>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586118068" name="Content Placeholder 2"/>
          <p:cNvSpPr>
            <a:spLocks noGrp="1"/>
          </p:cNvSpPr>
          <p:nvPr/>
        </p:nvSpPr>
        <p:spPr bwMode="auto">
          <a:xfrm flipH="0" flipV="0">
            <a:off x="261544" y="1627907"/>
            <a:ext cx="6350172" cy="4980645"/>
          </a:xfrm>
        </p:spPr>
        <p:txBody>
          <a:bodyPr vertOverflow="overflow" horzOverflow="overflow" vert="horz" wrap="square" lIns="91440" tIns="45720" rIns="91440" bIns="45720" numCol="1" spcCol="0" rtlCol="0" fromWordArt="0" anchor="t" anchorCtr="0" forceAA="0" upright="0" compatLnSpc="0">
            <a:normAutofit fontScale="80000" lnSpcReduction="4000"/>
          </a:bodyPr>
          <a:lstStyle>
            <a:lvl1pPr marL="228600" indent="-228600" algn="l" defTabSz="914400">
              <a:lnSpc>
                <a:spcPct val="90000"/>
              </a:lnSpc>
              <a:spcBef>
                <a:spcPts val="997"/>
              </a:spcBef>
              <a:buFont typeface="Arial"/>
              <a:buChar char="•"/>
              <a:defRPr sz="2800">
                <a:solidFill>
                  <a:schemeClr val="tx1"/>
                </a:solidFill>
                <a:latin typeface="+mn-lt"/>
                <a:ea typeface="+mn-ea"/>
                <a:cs typeface="+mn-cs"/>
              </a:defRPr>
            </a:lvl1pPr>
            <a:lvl2pPr marL="685800" indent="-228600" algn="l" defTabSz="914400">
              <a:lnSpc>
                <a:spcPct val="90000"/>
              </a:lnSpc>
              <a:spcBef>
                <a:spcPts val="497"/>
              </a:spcBef>
              <a:buFont typeface="Arial"/>
              <a:buChar char="•"/>
              <a:defRPr sz="2400">
                <a:solidFill>
                  <a:schemeClr val="tx1"/>
                </a:solidFill>
                <a:latin typeface="+mn-lt"/>
                <a:ea typeface="+mn-ea"/>
                <a:cs typeface="+mn-cs"/>
              </a:defRPr>
            </a:lvl2pPr>
            <a:lvl3pPr marL="1143000" indent="-228600" algn="l" defTabSz="914400">
              <a:lnSpc>
                <a:spcPct val="90000"/>
              </a:lnSpc>
              <a:spcBef>
                <a:spcPts val="497"/>
              </a:spcBef>
              <a:buFont typeface="Arial"/>
              <a:buChar char="•"/>
              <a:defRPr sz="2000">
                <a:solidFill>
                  <a:schemeClr val="tx1"/>
                </a:solidFill>
                <a:latin typeface="+mn-lt"/>
                <a:ea typeface="+mn-ea"/>
                <a:cs typeface="+mn-cs"/>
              </a:defRPr>
            </a:lvl3pPr>
            <a:lvl4pPr marL="1600200" indent="-228600" algn="l" defTabSz="914400">
              <a:lnSpc>
                <a:spcPct val="90000"/>
              </a:lnSpc>
              <a:spcBef>
                <a:spcPts val="497"/>
              </a:spcBef>
              <a:buFont typeface="Arial"/>
              <a:buChar char="•"/>
              <a:defRPr sz="1800">
                <a:solidFill>
                  <a:schemeClr val="tx1"/>
                </a:solidFill>
                <a:latin typeface="+mn-lt"/>
                <a:ea typeface="+mn-ea"/>
                <a:cs typeface="+mn-cs"/>
              </a:defRPr>
            </a:lvl4pPr>
            <a:lvl5pPr marL="2057400" indent="-228600" algn="l" defTabSz="914400">
              <a:lnSpc>
                <a:spcPct val="90000"/>
              </a:lnSpc>
              <a:spcBef>
                <a:spcPts val="497"/>
              </a:spcBef>
              <a:buFont typeface="Arial"/>
              <a:buChar char="•"/>
              <a:defRPr sz="1800">
                <a:solidFill>
                  <a:schemeClr val="tx1"/>
                </a:solidFill>
                <a:latin typeface="+mn-lt"/>
                <a:ea typeface="+mn-ea"/>
                <a:cs typeface="+mn-cs"/>
              </a:defRPr>
            </a:lvl5pPr>
            <a:lvl6pPr marL="2514597" indent="-228600" algn="l" defTabSz="914400">
              <a:lnSpc>
                <a:spcPct val="90000"/>
              </a:lnSpc>
              <a:spcBef>
                <a:spcPts val="497"/>
              </a:spcBef>
              <a:buFont typeface="Arial"/>
              <a:buChar char="•"/>
              <a:defRPr sz="1800">
                <a:solidFill>
                  <a:schemeClr val="tx1"/>
                </a:solidFill>
                <a:latin typeface="+mn-lt"/>
                <a:ea typeface="+mn-ea"/>
                <a:cs typeface="+mn-cs"/>
              </a:defRPr>
            </a:lvl6pPr>
            <a:lvl7pPr marL="2971800" indent="-228600" algn="l" defTabSz="914400">
              <a:lnSpc>
                <a:spcPct val="90000"/>
              </a:lnSpc>
              <a:spcBef>
                <a:spcPts val="497"/>
              </a:spcBef>
              <a:buFont typeface="Arial"/>
              <a:buChar char="•"/>
              <a:defRPr sz="1800">
                <a:solidFill>
                  <a:schemeClr val="tx1"/>
                </a:solidFill>
                <a:latin typeface="+mn-lt"/>
                <a:ea typeface="+mn-ea"/>
                <a:cs typeface="+mn-cs"/>
              </a:defRPr>
            </a:lvl7pPr>
            <a:lvl8pPr marL="3429000" indent="-228600" algn="l" defTabSz="914400">
              <a:lnSpc>
                <a:spcPct val="90000"/>
              </a:lnSpc>
              <a:spcBef>
                <a:spcPts val="497"/>
              </a:spcBef>
              <a:buFont typeface="Arial"/>
              <a:buChar char="•"/>
              <a:defRPr sz="1800">
                <a:solidFill>
                  <a:schemeClr val="tx1"/>
                </a:solidFill>
                <a:latin typeface="+mn-lt"/>
                <a:ea typeface="+mn-ea"/>
                <a:cs typeface="+mn-cs"/>
              </a:defRPr>
            </a:lvl8pPr>
            <a:lvl9pPr marL="3886200" indent="-228600" algn="l" defTabSz="914400">
              <a:lnSpc>
                <a:spcPct val="90000"/>
              </a:lnSpc>
              <a:spcBef>
                <a:spcPts val="497"/>
              </a:spcBef>
              <a:buFont typeface="Arial"/>
              <a:buChar char="•"/>
              <a:defRPr sz="1800">
                <a:solidFill>
                  <a:schemeClr val="tx1"/>
                </a:solidFill>
                <a:latin typeface="+mn-lt"/>
                <a:ea typeface="+mn-ea"/>
                <a:cs typeface="+mn-cs"/>
              </a:defRPr>
            </a:lvl9pPr>
          </a:lstStyle>
          <a:p>
            <a:pPr lvl="1">
              <a:defRPr/>
            </a:pPr>
            <a:r>
              <a:rPr lang="en-US" sz="2400" b="0" i="0" u="none" strike="noStrike" cap="none" spc="0">
                <a:solidFill>
                  <a:schemeClr val="tx1"/>
                </a:solidFill>
                <a:latin typeface="Asana"/>
                <a:ea typeface="Asana"/>
                <a:cs typeface="Asana"/>
              </a:rPr>
              <a:t>Identifications de nouveaux cycles pour des naines M</a:t>
            </a:r>
            <a:endParaRPr lang="en-US" sz="2400" b="0" i="0" u="none" strike="noStrike" cap="none" spc="0">
              <a:solidFill>
                <a:schemeClr val="tx1"/>
              </a:solidFill>
              <a:latin typeface="Asana"/>
              <a:ea typeface="Asana"/>
              <a:cs typeface="Asana"/>
            </a:endParaRPr>
          </a:p>
          <a:p>
            <a:pPr lvl="2">
              <a:defRPr/>
            </a:pPr>
            <a:r>
              <a:rPr lang="en-US" sz="2000" b="0" i="0" u="none" strike="noStrike" cap="none" spc="0">
                <a:solidFill>
                  <a:schemeClr val="tx1"/>
                </a:solidFill>
                <a:latin typeface="Asana"/>
                <a:ea typeface="Asana"/>
                <a:cs typeface="Asana"/>
              </a:rPr>
              <a:t>Statistique</a:t>
            </a:r>
            <a:endParaRPr lang="en-US" sz="2000" b="0" i="0" u="none" strike="noStrike" cap="none" spc="0">
              <a:solidFill>
                <a:schemeClr val="tx1"/>
              </a:solidFill>
              <a:latin typeface="Asana"/>
              <a:ea typeface="Asana"/>
              <a:cs typeface="Asana"/>
            </a:endParaRPr>
          </a:p>
          <a:p>
            <a:pPr lvl="2">
              <a:defRPr/>
            </a:pPr>
            <a:r>
              <a:rPr lang="en-US" sz="2000" b="0" i="0" u="none" strike="noStrike" cap="none" spc="0">
                <a:solidFill>
                  <a:schemeClr val="tx1"/>
                </a:solidFill>
                <a:latin typeface="Asana"/>
                <a:ea typeface="Asana"/>
                <a:cs typeface="Asana"/>
              </a:rPr>
              <a:t>Absence de corrélation entre </a:t>
            </a:r>
            <a:r>
              <a:rPr lang="en-US" sz="2000" b="0" i="0" u="none" strike="noStrike" cap="none" spc="0">
                <a:solidFill>
                  <a:schemeClr val="tx1"/>
                </a:solidFill>
                <a:latin typeface="Asana"/>
                <a:ea typeface="Asana"/>
                <a:cs typeface="Asana"/>
              </a:rPr>
              <a:t>longueur de cycle et période de rotation ou type spectral (Mignon et al 2023) </a:t>
            </a:r>
            <a:endParaRPr sz="2400" b="0" i="0" u="none" strike="noStrike" cap="none" spc="0">
              <a:solidFill>
                <a:schemeClr val="tx1"/>
              </a:solidFill>
              <a:latin typeface="Asana"/>
              <a:ea typeface="Asana"/>
              <a:cs typeface="Asana"/>
            </a:endParaRPr>
          </a:p>
          <a:p>
            <a:pPr lvl="1">
              <a:defRPr/>
            </a:pPr>
            <a:r>
              <a:rPr lang="en-US" sz="2400" b="0" i="0" u="none" strike="noStrike" cap="none" spc="0">
                <a:solidFill>
                  <a:schemeClr val="tx1"/>
                </a:solidFill>
                <a:latin typeface="Asana"/>
                <a:ea typeface="Asana"/>
                <a:cs typeface="Asana"/>
              </a:rPr>
              <a:t>R</a:t>
            </a:r>
            <a:r>
              <a:rPr lang="en-US" sz="2400" b="0" i="0" u="none" strike="noStrike" cap="none" spc="0">
                <a:solidFill>
                  <a:schemeClr val="tx1"/>
                </a:solidFill>
                <a:latin typeface="Asana"/>
                <a:ea typeface="Asana"/>
                <a:cs typeface="Asana"/>
              </a:rPr>
              <a:t>elations complexes entre différents indicateurs </a:t>
            </a:r>
            <a:r>
              <a:rPr lang="en-US" sz="2400" b="0" i="0" u="none" strike="noStrike" cap="none" spc="0">
                <a:solidFill>
                  <a:schemeClr val="tx1"/>
                </a:solidFill>
                <a:latin typeface="Asana"/>
                <a:ea typeface="Asana"/>
                <a:cs typeface="Asana"/>
              </a:rPr>
              <a:t>d’activité chromosphérique pour les FGK et les M (Meunier et al 2022, 2023)</a:t>
            </a:r>
            <a:endParaRPr lang="en-US" sz="2400" b="0" i="0" u="none" strike="noStrike" cap="none" spc="0">
              <a:solidFill>
                <a:schemeClr val="tx1"/>
              </a:solidFill>
              <a:latin typeface="Asana"/>
              <a:ea typeface="Asana"/>
              <a:cs typeface="Asana"/>
            </a:endParaRPr>
          </a:p>
          <a:p>
            <a:pPr lvl="2">
              <a:defRPr/>
            </a:pPr>
            <a:r>
              <a:rPr lang="en-US" sz="2000" b="0" i="0" u="none" strike="noStrike" cap="none" spc="0">
                <a:solidFill>
                  <a:schemeClr val="tx1"/>
                </a:solidFill>
                <a:latin typeface="Asana"/>
                <a:ea typeface="Asana"/>
                <a:cs typeface="Asana"/>
              </a:rPr>
              <a:t>Recherche d’explication pour les cas d’anticorrélationscateurs</a:t>
            </a:r>
            <a:endParaRPr lang="en-US" sz="2000" b="0" i="0" u="none" strike="noStrike" cap="none" spc="0">
              <a:solidFill>
                <a:schemeClr val="tx1"/>
              </a:solidFill>
              <a:latin typeface="Asana"/>
              <a:ea typeface="Asana"/>
              <a:cs typeface="Asana"/>
            </a:endParaRPr>
          </a:p>
          <a:p>
            <a:pPr lvl="2">
              <a:defRPr/>
            </a:pPr>
            <a:r>
              <a:rPr lang="en-US" sz="2000" b="0" i="0" u="none" strike="noStrike" cap="none" spc="0">
                <a:solidFill>
                  <a:schemeClr val="tx1"/>
                </a:solidFill>
                <a:latin typeface="Asana"/>
                <a:ea typeface="Asana"/>
                <a:cs typeface="Asana"/>
              </a:rPr>
              <a:t>Origine différente selon le type spectral ? </a:t>
            </a:r>
            <a:endParaRPr lang="en-US" sz="2000" b="0" i="0" u="none" strike="noStrike" cap="none" spc="0">
              <a:solidFill>
                <a:schemeClr val="tx1"/>
              </a:solidFill>
              <a:latin typeface="Asana"/>
              <a:ea typeface="Asana"/>
              <a:cs typeface="Asana"/>
            </a:endParaRPr>
          </a:p>
          <a:p>
            <a:pPr lvl="1">
              <a:defRPr/>
            </a:pPr>
            <a:r>
              <a:rPr lang="en-US" sz="2400" b="0" i="0" u="none" strike="noStrike" cap="none" spc="0">
                <a:solidFill>
                  <a:schemeClr val="tx1"/>
                </a:solidFill>
                <a:latin typeface="Asana"/>
                <a:ea typeface="Asana"/>
                <a:cs typeface="Asana"/>
              </a:rPr>
              <a:t>Impact relatif des taches et plages en photométrie</a:t>
            </a:r>
            <a:endParaRPr lang="en-US" sz="2400" b="0" i="0" u="none" strike="noStrike" cap="none" spc="0">
              <a:solidFill>
                <a:schemeClr val="tx1"/>
              </a:solidFill>
              <a:latin typeface="Asana"/>
              <a:ea typeface="Asana"/>
              <a:cs typeface="Asana"/>
            </a:endParaRPr>
          </a:p>
          <a:p>
            <a:pPr lvl="2">
              <a:defRPr/>
            </a:pPr>
            <a:r>
              <a:rPr lang="en-US" sz="2000" b="0" i="0" u="none" strike="noStrike" cap="none" spc="0">
                <a:solidFill>
                  <a:schemeClr val="tx1"/>
                </a:solidFill>
                <a:latin typeface="Asana"/>
                <a:ea typeface="Asana"/>
                <a:cs typeface="Asana"/>
              </a:rPr>
              <a:t> dégénéré, diagnostic observationnel impacté par la distribution en latitude et l’inclinaison de l’étoile (Meunier&amp;Lagrange 2019), </a:t>
            </a:r>
            <a:endParaRPr lang="en-US" sz="2000" b="0" i="0" u="none" strike="noStrike" cap="none" spc="0">
              <a:solidFill>
                <a:schemeClr val="tx1"/>
              </a:solidFill>
              <a:latin typeface="Asana"/>
              <a:ea typeface="Asana"/>
              <a:cs typeface="Asana"/>
            </a:endParaRPr>
          </a:p>
          <a:p>
            <a:pPr lvl="2">
              <a:defRPr/>
            </a:pPr>
            <a:r>
              <a:rPr lang="en-US" sz="2000" b="0" i="0" u="none" strike="noStrike" cap="none" spc="0">
                <a:solidFill>
                  <a:schemeClr val="tx1"/>
                </a:solidFill>
                <a:latin typeface="Asana"/>
                <a:ea typeface="Asana"/>
                <a:cs typeface="Asana"/>
              </a:rPr>
              <a:t>développement de nouveaux outils d’analyse des courbes de lumière (Degott, thèse en cours) -&gt; enjeu pour PLATO</a:t>
            </a:r>
            <a:endParaRPr sz="2400" b="0" i="0" u="none" strike="noStrike" cap="none" spc="0">
              <a:solidFill>
                <a:schemeClr val="tx1"/>
              </a:solidFill>
              <a:latin typeface="Asana"/>
              <a:ea typeface="Asana"/>
              <a:cs typeface="Asana"/>
            </a:endParaRPr>
          </a:p>
          <a:p>
            <a:pPr marL="0" lvl="0" indent="0">
              <a:buFont typeface="Arial"/>
              <a:buNone/>
              <a:defRPr/>
            </a:pPr>
            <a:endParaRPr lang="en-US" sz="1800" b="0" i="0" u="none" strike="noStrike" cap="none" spc="0">
              <a:solidFill>
                <a:schemeClr val="tx1"/>
              </a:solidFill>
              <a:latin typeface="Asana"/>
              <a:cs typeface="Asana"/>
            </a:endParaRPr>
          </a:p>
        </p:txBody>
      </p:sp>
      <p:sp>
        <p:nvSpPr>
          <p:cNvPr id="1914934197" name="Title 1"/>
          <p:cNvSpPr>
            <a:spLocks noGrp="1"/>
          </p:cNvSpPr>
          <p:nvPr>
            <p:ph type="title"/>
          </p:nvPr>
        </p:nvSpPr>
        <p:spPr bwMode="auto">
          <a:xfrm>
            <a:off x="838197" y="365122"/>
            <a:ext cx="10515600" cy="1325560"/>
          </a:xfrm>
        </p:spPr>
        <p:txBody>
          <a:bodyPr/>
          <a:lstStyle/>
          <a:p>
            <a:pPr>
              <a:defRPr/>
            </a:pPr>
            <a:r>
              <a:rPr lang="en-US" sz="2600" b="0" i="0" u="none" strike="noStrike" cap="none" spc="0">
                <a:solidFill>
                  <a:schemeClr val="tx1"/>
                </a:solidFill>
                <a:latin typeface="Asana"/>
                <a:ea typeface="Asana"/>
                <a:cs typeface="Asana"/>
              </a:rPr>
              <a:t>Caractérisation de la variabilité stellaire à </a:t>
            </a:r>
            <a:r>
              <a:rPr lang="en-US" sz="2600" b="0" i="0" u="none" strike="noStrike" cap="none" spc="0">
                <a:solidFill>
                  <a:schemeClr val="tx1"/>
                </a:solidFill>
                <a:latin typeface="Asana"/>
                <a:ea typeface="Asana"/>
                <a:cs typeface="Asana"/>
              </a:rPr>
              <a:t>l’aide d’autres observables</a:t>
            </a:r>
            <a:br>
              <a:rPr lang="en-US" sz="2600" b="0" i="0" u="none" strike="noStrike" cap="none" spc="0">
                <a:solidFill>
                  <a:schemeClr val="tx1"/>
                </a:solidFill>
                <a:latin typeface="Asana"/>
                <a:ea typeface="Asana"/>
                <a:cs typeface="Asana"/>
              </a:rPr>
            </a:br>
            <a:r>
              <a:rPr lang="en-US" sz="2600" b="0" i="0" u="none" strike="noStrike" cap="none" spc="0">
                <a:solidFill>
                  <a:schemeClr val="tx1"/>
                </a:solidFill>
                <a:latin typeface="Asana"/>
                <a:ea typeface="Asana"/>
                <a:cs typeface="Asana"/>
              </a:rPr>
              <a:t>-&gt; Variabilité d’origine magnétique</a:t>
            </a:r>
            <a:endParaRPr sz="2600" b="0" i="0" u="none" strike="noStrike" cap="none" spc="0">
              <a:solidFill>
                <a:schemeClr val="tx1"/>
              </a:solidFill>
              <a:latin typeface="Asana"/>
              <a:cs typeface="Asana"/>
            </a:endParaRPr>
          </a:p>
        </p:txBody>
      </p:sp>
      <p:pic>
        <p:nvPicPr>
          <p:cNvPr id="951162748" name=""/>
          <p:cNvPicPr>
            <a:picLocks noChangeAspect="1"/>
          </p:cNvPicPr>
          <p:nvPr/>
        </p:nvPicPr>
        <p:blipFill>
          <a:blip r:embed="rId2"/>
          <a:stretch/>
        </p:blipFill>
        <p:spPr bwMode="auto">
          <a:xfrm flipH="0" flipV="0">
            <a:off x="6780501" y="4462270"/>
            <a:ext cx="4876407" cy="2302147"/>
          </a:xfrm>
          <a:prstGeom prst="rect">
            <a:avLst/>
          </a:prstGeom>
        </p:spPr>
      </p:pic>
      <p:pic>
        <p:nvPicPr>
          <p:cNvPr id="1582046930" name=""/>
          <p:cNvPicPr>
            <a:picLocks noChangeAspect="1"/>
          </p:cNvPicPr>
          <p:nvPr/>
        </p:nvPicPr>
        <p:blipFill>
          <a:blip r:embed="rId3"/>
          <a:stretch/>
        </p:blipFill>
        <p:spPr bwMode="auto">
          <a:xfrm flipH="0" flipV="0">
            <a:off x="7266709" y="1246907"/>
            <a:ext cx="4087086" cy="2938684"/>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1506279467" name="Title 1"/>
          <p:cNvSpPr>
            <a:spLocks noGrp="1"/>
          </p:cNvSpPr>
          <p:nvPr>
            <p:ph type="title"/>
          </p:nvPr>
        </p:nvSpPr>
        <p:spPr bwMode="auto">
          <a:xfrm flipH="0" flipV="0">
            <a:off x="453685" y="203682"/>
            <a:ext cx="11252415" cy="732672"/>
          </a:xfrm>
        </p:spPr>
        <p:txBody>
          <a:bodyPr vertOverflow="overflow" horzOverflow="overflow" vert="horz" wrap="square" lIns="91440" tIns="45720" rIns="91440" bIns="45720" numCol="1" spcCol="0" rtlCol="0" fromWordArt="0" anchor="ctr" anchorCtr="0" forceAA="0" upright="0" compatLnSpc="0">
            <a:normAutofit/>
          </a:bodyPr>
          <a:lstStyle/>
          <a:p>
            <a:pPr algn="ctr">
              <a:defRPr/>
            </a:pPr>
            <a:r>
              <a:rPr sz="2600" b="1" i="0" u="none">
                <a:solidFill>
                  <a:srgbClr val="000000"/>
                </a:solidFill>
                <a:latin typeface="Arial"/>
                <a:ea typeface="Arial"/>
                <a:cs typeface="Arial"/>
              </a:rPr>
              <a:t>Champs de surface des étoiles massives et de masses intermédiaires</a:t>
            </a:r>
            <a:endParaRPr sz="2600"/>
          </a:p>
        </p:txBody>
      </p:sp>
      <p:sp>
        <p:nvSpPr>
          <p:cNvPr id="1843409773" name="Content Placeholder 2"/>
          <p:cNvSpPr>
            <a:spLocks noGrp="1"/>
          </p:cNvSpPr>
          <p:nvPr>
            <p:ph idx="1"/>
          </p:nvPr>
        </p:nvSpPr>
        <p:spPr bwMode="auto">
          <a:xfrm flipH="0" flipV="0">
            <a:off x="4074908" y="2893415"/>
            <a:ext cx="4208650" cy="3612643"/>
          </a:xfrm>
        </p:spPr>
        <p:txBody>
          <a:bodyPr/>
          <a:lstStyle/>
          <a:p>
            <a:pPr>
              <a:defRPr/>
            </a:pPr>
            <a:r>
              <a:rPr sz="2000">
                <a:latin typeface="Arial"/>
                <a:ea typeface="Arial"/>
                <a:cs typeface="Arial"/>
              </a:rPr>
              <a:t>D</a:t>
            </a:r>
            <a:r>
              <a:rPr sz="2000" b="0" i="0" u="none">
                <a:solidFill>
                  <a:srgbClr val="000000"/>
                </a:solidFill>
                <a:latin typeface="Arial"/>
                <a:ea typeface="Arial"/>
                <a:cs typeface="Arial"/>
              </a:rPr>
              <a:t>ésert magnétique entre 10 G et 100 G mais limites mal connues</a:t>
            </a:r>
            <a:endParaRPr sz="2000" b="0" i="0" u="none">
              <a:solidFill>
                <a:srgbClr val="000000"/>
              </a:solidFill>
              <a:latin typeface="Arial"/>
              <a:cs typeface="Arial"/>
            </a:endParaRPr>
          </a:p>
          <a:p>
            <a:pPr>
              <a:defRPr/>
            </a:pPr>
            <a:r>
              <a:rPr sz="2000" b="0" i="0" u="none">
                <a:solidFill>
                  <a:srgbClr val="0070C0"/>
                </a:solidFill>
                <a:latin typeface="Arial"/>
                <a:ea typeface="Arial"/>
                <a:cs typeface="Arial"/>
              </a:rPr>
              <a:t>Blazère</a:t>
            </a:r>
            <a:r>
              <a:rPr sz="2000" b="0" i="0" u="none">
                <a:solidFill>
                  <a:srgbClr val="0070C0"/>
                </a:solidFill>
                <a:latin typeface="Arial"/>
                <a:ea typeface="Arial"/>
                <a:cs typeface="Arial"/>
              </a:rPr>
              <a:t> et al. 2020</a:t>
            </a:r>
            <a:r>
              <a:rPr sz="2000">
                <a:latin typeface="Arial"/>
                <a:ea typeface="Arial"/>
                <a:cs typeface="Arial"/>
              </a:rPr>
              <a:t> : détection d’uné étoile Am au milieu du désert magnétique (Alhena A) champ ~ 30 G principalement dipolaire + complexité</a:t>
            </a:r>
            <a:endParaRPr sz="2000">
              <a:latin typeface="Arial"/>
              <a:cs typeface="Arial"/>
            </a:endParaRPr>
          </a:p>
        </p:txBody>
      </p:sp>
      <p:pic>
        <p:nvPicPr>
          <p:cNvPr id="1174027413" name=""/>
          <p:cNvPicPr>
            <a:picLocks noChangeAspect="1"/>
          </p:cNvPicPr>
          <p:nvPr/>
        </p:nvPicPr>
        <p:blipFill>
          <a:blip r:embed="rId3"/>
          <a:stretch/>
        </p:blipFill>
        <p:spPr bwMode="auto">
          <a:xfrm flipH="0" flipV="0">
            <a:off x="8461143" y="2716812"/>
            <a:ext cx="3406398" cy="3977942"/>
          </a:xfrm>
          <a:prstGeom prst="rect">
            <a:avLst/>
          </a:prstGeom>
        </p:spPr>
      </p:pic>
      <p:sp>
        <p:nvSpPr>
          <p:cNvPr id="2641704" name=""/>
          <p:cNvSpPr txBox="1"/>
          <p:nvPr/>
        </p:nvSpPr>
        <p:spPr bwMode="auto">
          <a:xfrm flipH="0" flipV="0">
            <a:off x="7862433" y="6440538"/>
            <a:ext cx="2004324" cy="366119"/>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marL="0" indent="0" algn="l">
              <a:buFont typeface="Arial"/>
              <a:buNone/>
              <a:defRPr/>
            </a:pPr>
            <a:r>
              <a:rPr b="0" i="0" u="none">
                <a:solidFill>
                  <a:srgbClr val="0070C0"/>
                </a:solidFill>
                <a:latin typeface="Calibri"/>
                <a:ea typeface="Calibri"/>
                <a:cs typeface="Calibri"/>
              </a:rPr>
              <a:t>Blazère</a:t>
            </a:r>
            <a:r>
              <a:rPr b="0" i="0" u="none">
                <a:solidFill>
                  <a:srgbClr val="0070C0"/>
                </a:solidFill>
                <a:latin typeface="Calibri"/>
                <a:ea typeface="Calibri"/>
                <a:cs typeface="Calibri"/>
              </a:rPr>
              <a:t> et al.  2020</a:t>
            </a:r>
            <a:endParaRPr>
              <a:solidFill>
                <a:srgbClr val="0070C0"/>
              </a:solidFill>
            </a:endParaRPr>
          </a:p>
        </p:txBody>
      </p:sp>
      <p:pic>
        <p:nvPicPr>
          <p:cNvPr id="280091170" name=""/>
          <p:cNvPicPr>
            <a:picLocks noChangeAspect="1"/>
          </p:cNvPicPr>
          <p:nvPr/>
        </p:nvPicPr>
        <p:blipFill>
          <a:blip r:embed="rId4"/>
          <a:stretch/>
        </p:blipFill>
        <p:spPr bwMode="auto">
          <a:xfrm flipH="0" flipV="0">
            <a:off x="340677" y="2818712"/>
            <a:ext cx="3734231" cy="3332176"/>
          </a:xfrm>
          <a:prstGeom prst="rect">
            <a:avLst/>
          </a:prstGeom>
        </p:spPr>
      </p:pic>
      <p:sp>
        <p:nvSpPr>
          <p:cNvPr id="1575654248" name="Content Placeholder 2"/>
          <p:cNvSpPr>
            <a:spLocks noGrp="1"/>
          </p:cNvSpPr>
          <p:nvPr/>
        </p:nvSpPr>
        <p:spPr bwMode="auto">
          <a:xfrm flipH="0" flipV="0">
            <a:off x="628884" y="1060094"/>
            <a:ext cx="11095670" cy="4351338"/>
          </a:xfrm>
        </p:spPr>
        <p:txBody>
          <a:bodyPr vertOverflow="overflow" horzOverflow="overflow" vert="horz" wrap="square" lIns="91440" tIns="45720" rIns="91440" bIns="45720" numCol="1" spcCol="0" rtlCol="0" fromWordArt="0" anchor="t" anchorCtr="0" forceAA="0" upright="0" compatLnSpc="0">
            <a:normAutofit/>
          </a:bodyPr>
          <a:lstStyle>
            <a:lvl1pPr marL="228600" indent="-228600" algn="l" defTabSz="914400">
              <a:lnSpc>
                <a:spcPct val="90000"/>
              </a:lnSpc>
              <a:spcBef>
                <a:spcPts val="999"/>
              </a:spcBef>
              <a:buFont typeface="Arial"/>
              <a:buChar char="•"/>
              <a:defRPr sz="2800">
                <a:solidFill>
                  <a:schemeClr val="tx1"/>
                </a:solidFill>
                <a:latin typeface="+mn-lt"/>
                <a:ea typeface="+mn-ea"/>
                <a:cs typeface="+mn-cs"/>
              </a:defRPr>
            </a:lvl1pPr>
            <a:lvl2pPr marL="685800" indent="-228600" algn="l" defTabSz="914400">
              <a:lnSpc>
                <a:spcPct val="90000"/>
              </a:lnSpc>
              <a:spcBef>
                <a:spcPts val="499"/>
              </a:spcBef>
              <a:buFont typeface="Arial"/>
              <a:buChar char="•"/>
              <a:defRPr sz="2400">
                <a:solidFill>
                  <a:schemeClr val="tx1"/>
                </a:solidFill>
                <a:latin typeface="+mn-lt"/>
                <a:ea typeface="+mn-ea"/>
                <a:cs typeface="+mn-cs"/>
              </a:defRPr>
            </a:lvl2pPr>
            <a:lvl3pPr marL="1143000" indent="-228600" algn="l" defTabSz="914400">
              <a:lnSpc>
                <a:spcPct val="90000"/>
              </a:lnSpc>
              <a:spcBef>
                <a:spcPts val="499"/>
              </a:spcBef>
              <a:buFont typeface="Arial"/>
              <a:buChar char="•"/>
              <a:defRPr sz="2000">
                <a:solidFill>
                  <a:schemeClr val="tx1"/>
                </a:solidFill>
                <a:latin typeface="+mn-lt"/>
                <a:ea typeface="+mn-ea"/>
                <a:cs typeface="+mn-cs"/>
              </a:defRPr>
            </a:lvl3pPr>
            <a:lvl4pPr marL="1600200" indent="-228600" algn="l" defTabSz="914400">
              <a:lnSpc>
                <a:spcPct val="90000"/>
              </a:lnSpc>
              <a:spcBef>
                <a:spcPts val="499"/>
              </a:spcBef>
              <a:buFont typeface="Arial"/>
              <a:buChar char="•"/>
              <a:defRPr sz="1800">
                <a:solidFill>
                  <a:schemeClr val="tx1"/>
                </a:solidFill>
                <a:latin typeface="+mn-lt"/>
                <a:ea typeface="+mn-ea"/>
                <a:cs typeface="+mn-cs"/>
              </a:defRPr>
            </a:lvl4pPr>
            <a:lvl5pPr marL="2057400" indent="-228600" algn="l" defTabSz="914400">
              <a:lnSpc>
                <a:spcPct val="90000"/>
              </a:lnSpc>
              <a:spcBef>
                <a:spcPts val="499"/>
              </a:spcBef>
              <a:buFont typeface="Arial"/>
              <a:buChar char="•"/>
              <a:defRPr sz="1800">
                <a:solidFill>
                  <a:schemeClr val="tx1"/>
                </a:solidFill>
                <a:latin typeface="+mn-lt"/>
                <a:ea typeface="+mn-ea"/>
                <a:cs typeface="+mn-cs"/>
              </a:defRPr>
            </a:lvl5pPr>
            <a:lvl6pPr marL="2514599" indent="-228600" algn="l" defTabSz="914400">
              <a:lnSpc>
                <a:spcPct val="90000"/>
              </a:lnSpc>
              <a:spcBef>
                <a:spcPts val="499"/>
              </a:spcBef>
              <a:buFont typeface="Arial"/>
              <a:buChar char="•"/>
              <a:defRPr sz="1800">
                <a:solidFill>
                  <a:schemeClr val="tx1"/>
                </a:solidFill>
                <a:latin typeface="+mn-lt"/>
                <a:ea typeface="+mn-ea"/>
                <a:cs typeface="+mn-cs"/>
              </a:defRPr>
            </a:lvl6pPr>
            <a:lvl7pPr marL="2971800" indent="-228600" algn="l" defTabSz="914400">
              <a:lnSpc>
                <a:spcPct val="90000"/>
              </a:lnSpc>
              <a:spcBef>
                <a:spcPts val="499"/>
              </a:spcBef>
              <a:buFont typeface="Arial"/>
              <a:buChar char="•"/>
              <a:defRPr sz="1800">
                <a:solidFill>
                  <a:schemeClr val="tx1"/>
                </a:solidFill>
                <a:latin typeface="+mn-lt"/>
                <a:ea typeface="+mn-ea"/>
                <a:cs typeface="+mn-cs"/>
              </a:defRPr>
            </a:lvl7pPr>
            <a:lvl8pPr marL="3429000" indent="-228600" algn="l" defTabSz="914400">
              <a:lnSpc>
                <a:spcPct val="90000"/>
              </a:lnSpc>
              <a:spcBef>
                <a:spcPts val="499"/>
              </a:spcBef>
              <a:buFont typeface="Arial"/>
              <a:buChar char="•"/>
              <a:defRPr sz="1800">
                <a:solidFill>
                  <a:schemeClr val="tx1"/>
                </a:solidFill>
                <a:latin typeface="+mn-lt"/>
                <a:ea typeface="+mn-ea"/>
                <a:cs typeface="+mn-cs"/>
              </a:defRPr>
            </a:lvl8pPr>
            <a:lvl9pPr marL="3886200" indent="-228600" algn="l" defTabSz="914400">
              <a:lnSpc>
                <a:spcPct val="90000"/>
              </a:lnSpc>
              <a:spcBef>
                <a:spcPts val="499"/>
              </a:spcBef>
              <a:buFont typeface="Arial"/>
              <a:buChar char="•"/>
              <a:defRPr sz="1800">
                <a:solidFill>
                  <a:schemeClr val="tx1"/>
                </a:solidFill>
                <a:latin typeface="+mn-lt"/>
                <a:ea typeface="+mn-ea"/>
                <a:cs typeface="+mn-cs"/>
              </a:defRPr>
            </a:lvl9pPr>
          </a:lstStyle>
          <a:p>
            <a:pPr>
              <a:defRPr/>
            </a:pPr>
            <a:r>
              <a:rPr sz="2200" b="0" i="0" u="none">
                <a:solidFill>
                  <a:srgbClr val="000000"/>
                </a:solidFill>
                <a:latin typeface="Arial"/>
                <a:ea typeface="Arial"/>
                <a:cs typeface="Arial"/>
              </a:rPr>
              <a:t>Pour étoiles OBA, dichotomie entre deux types de magnétisme :</a:t>
            </a:r>
            <a:endParaRPr sz="2200" b="0" i="0" u="none">
              <a:solidFill>
                <a:srgbClr val="000000"/>
              </a:solidFill>
              <a:latin typeface="Arial"/>
              <a:cs typeface="Arial"/>
            </a:endParaRPr>
          </a:p>
          <a:p>
            <a:pPr lvl="1">
              <a:defRPr/>
            </a:pPr>
            <a:r>
              <a:rPr sz="2000" b="0" i="0" u="none">
                <a:solidFill>
                  <a:srgbClr val="000000"/>
                </a:solidFill>
                <a:latin typeface="Arial"/>
                <a:ea typeface="Arial"/>
                <a:cs typeface="Arial"/>
              </a:rPr>
              <a:t>Champs forts (&gt; 100 G), stables dans le temps, organisés à grande échelle (~ 10% des étoiles OBA, relevés MiMeS, BinaMIcs)</a:t>
            </a:r>
            <a:endParaRPr sz="2000" b="0" i="0" u="none">
              <a:solidFill>
                <a:srgbClr val="000000"/>
              </a:solidFill>
              <a:latin typeface="Arial"/>
              <a:cs typeface="Arial"/>
            </a:endParaRPr>
          </a:p>
          <a:p>
            <a:pPr lvl="1">
              <a:defRPr/>
            </a:pPr>
            <a:r>
              <a:rPr lang="en-US" sz="2000" b="0" i="0" u="none" strike="noStrike" cap="none" spc="0">
                <a:solidFill>
                  <a:srgbClr val="000000"/>
                </a:solidFill>
                <a:latin typeface="Arial"/>
                <a:ea typeface="Arial"/>
                <a:cs typeface="Arial"/>
              </a:rPr>
              <a:t>Pour quelques étoiles A, des champs faibles détectés (~ 1 G), organisés à petite</a:t>
            </a:r>
            <a:r>
              <a:rPr lang="en-US" sz="2000" b="0" i="0" u="none" strike="noStrike" cap="none" spc="0">
                <a:solidFill>
                  <a:srgbClr val="000000"/>
                </a:solidFill>
                <a:latin typeface="Arial"/>
                <a:ea typeface="Arial"/>
                <a:cs typeface="Arial"/>
              </a:rPr>
              <a:t> </a:t>
            </a:r>
            <a:r>
              <a:rPr lang="en-US" sz="2000" b="0" i="0" u="none" strike="noStrike" cap="none" spc="0">
                <a:solidFill>
                  <a:srgbClr val="000000"/>
                </a:solidFill>
                <a:latin typeface="Arial"/>
                <a:ea typeface="Arial"/>
                <a:cs typeface="Arial"/>
              </a:rPr>
              <a:t>échelle </a:t>
            </a:r>
            <a:r>
              <a:rPr lang="en-US" sz="2000" b="0" i="0" u="none" strike="noStrike" cap="none" spc="0">
                <a:solidFill>
                  <a:srgbClr val="000000"/>
                </a:solidFill>
                <a:latin typeface="Arial"/>
                <a:ea typeface="Arial"/>
                <a:cs typeface="Arial"/>
              </a:rPr>
              <a:t>(</a:t>
            </a:r>
            <a:r>
              <a:rPr lang="en-US" sz="2000" b="0" i="0" u="none" strike="noStrike" cap="none" spc="0">
                <a:solidFill>
                  <a:srgbClr val="0070C0"/>
                </a:solidFill>
                <a:latin typeface="Arial"/>
                <a:ea typeface="Arial"/>
                <a:cs typeface="Arial"/>
              </a:rPr>
              <a:t>Petit et al. 2022</a:t>
            </a:r>
            <a:r>
              <a:rPr lang="en-US" sz="2000" b="0" i="0" u="none" strike="noStrike" cap="none" spc="0">
                <a:solidFill>
                  <a:srgbClr val="000000"/>
                </a:solidFill>
                <a:latin typeface="Arial"/>
                <a:ea typeface="Arial"/>
                <a:cs typeface="Arial"/>
              </a:rPr>
              <a:t>)</a:t>
            </a:r>
            <a:endParaRPr sz="2400" b="0" i="0" u="none">
              <a:solidFill>
                <a:srgbClr val="000000"/>
              </a:solidFill>
              <a:latin typeface="Arial"/>
              <a:cs typeface="Arial"/>
            </a:endParaRPr>
          </a:p>
        </p:txBody>
      </p:sp>
      <p:sp>
        <p:nvSpPr>
          <p:cNvPr id="591093469" name=""/>
          <p:cNvSpPr txBox="1"/>
          <p:nvPr/>
        </p:nvSpPr>
        <p:spPr bwMode="auto">
          <a:xfrm flipH="0" flipV="0">
            <a:off x="1906652" y="6204515"/>
            <a:ext cx="2584130" cy="366119"/>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defRPr/>
            </a:pPr>
            <a:r>
              <a:rPr i="1"/>
              <a:t>Crédit: F. Lignières</a:t>
            </a:r>
            <a:endParaRPr i="1"/>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timing/>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1598093436" name="Content Placeholder 2"/>
          <p:cNvSpPr>
            <a:spLocks noGrp="1"/>
          </p:cNvSpPr>
          <p:nvPr>
            <p:ph idx="1"/>
          </p:nvPr>
        </p:nvSpPr>
        <p:spPr bwMode="auto">
          <a:xfrm flipH="0" flipV="0">
            <a:off x="202482" y="1018272"/>
            <a:ext cx="7548321" cy="2932170"/>
          </a:xfrm>
        </p:spPr>
        <p:txBody>
          <a:bodyPr vertOverflow="overflow" horzOverflow="overflow" vert="horz" wrap="square" lIns="91440" tIns="45720" rIns="91440" bIns="45720" numCol="1" spcCol="0" rtlCol="0" fromWordArt="0" anchor="t" anchorCtr="0" forceAA="0" upright="0" compatLnSpc="0">
            <a:normAutofit/>
          </a:bodyPr>
          <a:lstStyle/>
          <a:p>
            <a:pPr>
              <a:defRPr/>
            </a:pPr>
            <a:r>
              <a:rPr lang="en-US" sz="2000" b="0" i="0" u="none" strike="noStrike" cap="none" spc="0">
                <a:solidFill>
                  <a:srgbClr val="000000"/>
                </a:solidFill>
                <a:latin typeface="Arial"/>
                <a:ea typeface="Arial"/>
                <a:cs typeface="Arial"/>
              </a:rPr>
              <a:t>Bimodalité</a:t>
            </a:r>
            <a:r>
              <a:rPr lang="en-US" sz="2000" b="0" i="0" u="none" strike="noStrike" cap="none" spc="0">
                <a:solidFill>
                  <a:srgbClr val="000000"/>
                </a:solidFill>
                <a:latin typeface="Arial"/>
                <a:ea typeface="Arial"/>
                <a:cs typeface="Arial"/>
              </a:rPr>
              <a:t> </a:t>
            </a:r>
            <a:r>
              <a:rPr lang="en-US" sz="2000" b="0" i="0" u="none" strike="noStrike" cap="none" spc="0">
                <a:solidFill>
                  <a:srgbClr val="000000"/>
                </a:solidFill>
                <a:latin typeface="Arial"/>
                <a:ea typeface="Arial"/>
                <a:cs typeface="Arial"/>
              </a:rPr>
              <a:t>des mécanismes de génération</a:t>
            </a:r>
            <a:r>
              <a:rPr lang="en-US" sz="2000" b="0" i="0" u="none" strike="noStrike" cap="none" spc="0">
                <a:solidFill>
                  <a:srgbClr val="000000"/>
                </a:solidFill>
                <a:latin typeface="Arial"/>
                <a:ea typeface="Arial"/>
                <a:cs typeface="Arial"/>
              </a:rPr>
              <a:t> </a:t>
            </a:r>
            <a:r>
              <a:rPr lang="en-US" sz="2000" b="0" i="0" u="none" strike="noStrike" cap="none" spc="0">
                <a:solidFill>
                  <a:srgbClr val="000000"/>
                </a:solidFill>
                <a:latin typeface="Arial"/>
                <a:ea typeface="Arial"/>
                <a:cs typeface="Arial"/>
              </a:rPr>
              <a:t>des</a:t>
            </a:r>
            <a:r>
              <a:rPr lang="en-US" sz="2000" b="0" i="0" u="none" strike="noStrike" cap="none" spc="0">
                <a:solidFill>
                  <a:srgbClr val="000000"/>
                </a:solidFill>
                <a:latin typeface="Arial"/>
                <a:ea typeface="Arial"/>
                <a:cs typeface="Arial"/>
              </a:rPr>
              <a:t> </a:t>
            </a:r>
            <a:r>
              <a:rPr lang="en-US" sz="2000" b="0" i="0" u="none" strike="noStrike" cap="none" spc="0">
                <a:solidFill>
                  <a:srgbClr val="000000"/>
                </a:solidFill>
                <a:latin typeface="Arial"/>
                <a:ea typeface="Arial"/>
                <a:cs typeface="Arial"/>
              </a:rPr>
              <a:t>champs</a:t>
            </a:r>
            <a:r>
              <a:rPr lang="en-US" sz="2000" b="0" i="0" u="none" strike="noStrike" cap="none" spc="0">
                <a:solidFill>
                  <a:srgbClr val="000000"/>
                </a:solidFill>
                <a:latin typeface="Arial"/>
                <a:ea typeface="Arial"/>
                <a:cs typeface="Arial"/>
              </a:rPr>
              <a:t> </a:t>
            </a:r>
            <a:r>
              <a:rPr lang="en-US" sz="2000" b="0" i="0" u="none" strike="noStrike" cap="none" spc="0">
                <a:solidFill>
                  <a:srgbClr val="000000"/>
                </a:solidFill>
                <a:latin typeface="Arial"/>
                <a:ea typeface="Arial"/>
                <a:cs typeface="Arial"/>
              </a:rPr>
              <a:t>magnétiques</a:t>
            </a:r>
            <a:r>
              <a:rPr lang="en-US" sz="2000" b="0" i="0" u="none" strike="noStrike" cap="none" spc="0">
                <a:solidFill>
                  <a:srgbClr val="000000"/>
                </a:solidFill>
                <a:latin typeface="Arial"/>
                <a:ea typeface="Arial"/>
                <a:cs typeface="Arial"/>
              </a:rPr>
              <a:t> pendant</a:t>
            </a:r>
            <a:r>
              <a:rPr lang="en-US" sz="2000" b="0" i="0" u="none" strike="noStrike" cap="none" spc="0">
                <a:solidFill>
                  <a:srgbClr val="000000"/>
                </a:solidFill>
                <a:latin typeface="Arial"/>
                <a:ea typeface="Arial"/>
                <a:cs typeface="Arial"/>
              </a:rPr>
              <a:t> </a:t>
            </a:r>
            <a:r>
              <a:rPr lang="en-US" sz="2000" b="0" i="0" u="none" strike="noStrike" cap="none" spc="0">
                <a:solidFill>
                  <a:srgbClr val="000000"/>
                </a:solidFill>
                <a:latin typeface="Arial"/>
                <a:ea typeface="Arial"/>
                <a:cs typeface="Arial"/>
              </a:rPr>
              <a:t>la formation</a:t>
            </a:r>
            <a:r>
              <a:rPr lang="en-US" sz="2000" b="0" i="0" u="none" strike="noStrike" cap="none" spc="0">
                <a:solidFill>
                  <a:srgbClr val="000000"/>
                </a:solidFill>
                <a:latin typeface="Arial"/>
                <a:ea typeface="Arial"/>
                <a:cs typeface="Arial"/>
              </a:rPr>
              <a:t> </a:t>
            </a:r>
            <a:r>
              <a:rPr lang="en-US" sz="2000" b="0" i="0" u="none" strike="noStrike" cap="none" spc="0">
                <a:solidFill>
                  <a:srgbClr val="000000"/>
                </a:solidFill>
                <a:latin typeface="Arial"/>
                <a:ea typeface="Arial"/>
                <a:cs typeface="Arial"/>
              </a:rPr>
              <a:t>stellaire (</a:t>
            </a:r>
            <a:r>
              <a:rPr lang="en-US" sz="2000" b="0" i="0" u="none" strike="noStrike" cap="none" spc="0">
                <a:solidFill>
                  <a:srgbClr val="0070C0"/>
                </a:solidFill>
                <a:latin typeface="Arial"/>
                <a:ea typeface="Arial"/>
                <a:cs typeface="Arial"/>
              </a:rPr>
              <a:t>V</a:t>
            </a:r>
            <a:r>
              <a:rPr lang="en-US" sz="2000" b="0" i="0" u="none" strike="noStrike" cap="none" spc="0">
                <a:solidFill>
                  <a:srgbClr val="0070C0"/>
                </a:solidFill>
                <a:latin typeface="Arial"/>
                <a:ea typeface="Arial"/>
                <a:cs typeface="Arial"/>
              </a:rPr>
              <a:t>illebrun</a:t>
            </a:r>
            <a:r>
              <a:rPr lang="en-US" sz="2000" b="0" i="0" u="none" strike="noStrike" cap="none" spc="0">
                <a:solidFill>
                  <a:srgbClr val="0070C0"/>
                </a:solidFill>
                <a:latin typeface="Arial"/>
                <a:ea typeface="Arial"/>
                <a:cs typeface="Arial"/>
              </a:rPr>
              <a:t>+ 2019</a:t>
            </a:r>
            <a:r>
              <a:rPr lang="en-US" sz="2000" b="0" i="0" u="none" strike="noStrike" cap="none" spc="0">
                <a:solidFill>
                  <a:srgbClr val="000000"/>
                </a:solidFill>
                <a:latin typeface="Arial"/>
                <a:ea typeface="Arial"/>
                <a:cs typeface="Arial"/>
              </a:rPr>
              <a:t>)</a:t>
            </a:r>
            <a:endParaRPr sz="2000" b="0" i="0" u="none">
              <a:solidFill>
                <a:srgbClr val="000000"/>
              </a:solidFill>
              <a:latin typeface="Arial"/>
              <a:ea typeface="Arial"/>
              <a:cs typeface="Arial"/>
            </a:endParaRPr>
          </a:p>
          <a:p>
            <a:pPr>
              <a:defRPr/>
            </a:pPr>
            <a:r>
              <a:rPr lang="en-US" sz="2000" b="0" i="0" u="none" strike="noStrike" cap="none" spc="0">
                <a:solidFill>
                  <a:srgbClr val="000000"/>
                </a:solidFill>
                <a:latin typeface="Arial"/>
                <a:ea typeface="Arial"/>
                <a:cs typeface="Arial"/>
              </a:rPr>
              <a:t>Distribution</a:t>
            </a:r>
            <a:r>
              <a:rPr lang="en-US" sz="2000" b="0" i="0" u="none" strike="noStrike" cap="none" spc="0">
                <a:solidFill>
                  <a:srgbClr val="000000"/>
                </a:solidFill>
                <a:latin typeface="Arial"/>
                <a:ea typeface="Arial"/>
                <a:cs typeface="Arial"/>
              </a:rPr>
              <a:t> </a:t>
            </a:r>
            <a:r>
              <a:rPr lang="en-US" sz="2000" b="0" i="0" u="none" strike="noStrike" cap="none" spc="0">
                <a:solidFill>
                  <a:srgbClr val="000000"/>
                </a:solidFill>
                <a:latin typeface="Arial"/>
                <a:ea typeface="Arial"/>
                <a:cs typeface="Arial"/>
              </a:rPr>
              <a:t>bimodale des intensités initiales</a:t>
            </a:r>
            <a:r>
              <a:rPr lang="en-US" sz="2000" b="0" i="0" u="none" strike="noStrike" cap="none" spc="0">
                <a:solidFill>
                  <a:srgbClr val="000000"/>
                </a:solidFill>
                <a:latin typeface="Arial"/>
                <a:ea typeface="Arial"/>
                <a:cs typeface="Arial"/>
              </a:rPr>
              <a:t> </a:t>
            </a:r>
            <a:r>
              <a:rPr lang="en-US" sz="2000" b="0" i="0" u="none" strike="noStrike" cap="none" spc="0">
                <a:solidFill>
                  <a:srgbClr val="000000"/>
                </a:solidFill>
                <a:latin typeface="Arial"/>
                <a:ea typeface="Arial"/>
                <a:cs typeface="Arial"/>
              </a:rPr>
              <a:t>des champs</a:t>
            </a:r>
            <a:r>
              <a:rPr lang="en-US" sz="2000" b="0" i="0" u="none" strike="noStrike" cap="none" spc="0">
                <a:solidFill>
                  <a:srgbClr val="000000"/>
                </a:solidFill>
                <a:latin typeface="Arial"/>
                <a:ea typeface="Arial"/>
                <a:cs typeface="Arial"/>
              </a:rPr>
              <a:t> </a:t>
            </a:r>
            <a:r>
              <a:rPr lang="en-US" sz="2000" b="0" i="0" u="none" strike="noStrike" cap="none" spc="0">
                <a:solidFill>
                  <a:srgbClr val="000000"/>
                </a:solidFill>
                <a:latin typeface="Arial"/>
                <a:ea typeface="Arial"/>
                <a:cs typeface="Arial"/>
              </a:rPr>
              <a:t>magnétiques</a:t>
            </a:r>
            <a:r>
              <a:rPr lang="en-US" sz="2000" b="0" i="0" u="none" strike="noStrike" cap="none" spc="0">
                <a:solidFill>
                  <a:srgbClr val="000000"/>
                </a:solidFill>
                <a:latin typeface="Arial"/>
                <a:ea typeface="Arial"/>
                <a:cs typeface="Arial"/>
              </a:rPr>
              <a:t> des étoiles de type O (MiMeS, </a:t>
            </a:r>
            <a:r>
              <a:rPr lang="en-US" sz="2000" b="0" i="0" u="none" strike="noStrike" cap="none" spc="0">
                <a:solidFill>
                  <a:srgbClr val="0070C0"/>
                </a:solidFill>
                <a:latin typeface="Arial"/>
                <a:ea typeface="Arial"/>
                <a:cs typeface="Arial"/>
              </a:rPr>
              <a:t>Petit</a:t>
            </a:r>
            <a:r>
              <a:rPr lang="en-US" sz="2000" b="0" i="0" u="none" strike="noStrike" cap="none" spc="0">
                <a:solidFill>
                  <a:srgbClr val="0070C0"/>
                </a:solidFill>
                <a:latin typeface="Arial"/>
                <a:ea typeface="Arial"/>
                <a:cs typeface="Arial"/>
              </a:rPr>
              <a:t>+2019</a:t>
            </a:r>
            <a:r>
              <a:rPr lang="en-US" sz="2000" b="0" i="0" u="none" strike="noStrike" cap="none" spc="0">
                <a:solidFill>
                  <a:srgbClr val="000000"/>
                </a:solidFill>
                <a:latin typeface="Arial"/>
                <a:ea typeface="Arial"/>
                <a:cs typeface="Arial"/>
              </a:rPr>
              <a:t>)</a:t>
            </a:r>
            <a:endParaRPr sz="2000" b="0" i="0" u="none">
              <a:solidFill>
                <a:srgbClr val="000000"/>
              </a:solidFill>
              <a:latin typeface="Arial"/>
              <a:ea typeface="Arial"/>
              <a:cs typeface="Arial"/>
            </a:endParaRPr>
          </a:p>
          <a:p>
            <a:pPr>
              <a:defRPr/>
            </a:pPr>
            <a:r>
              <a:rPr sz="2000" b="0" i="0" u="none">
                <a:solidFill>
                  <a:srgbClr val="000000"/>
                </a:solidFill>
                <a:latin typeface="Arial"/>
                <a:ea typeface="Arial"/>
                <a:cs typeface="Arial"/>
              </a:rPr>
              <a:t>Dissipation</a:t>
            </a:r>
            <a:r>
              <a:rPr sz="2000" b="0" i="0" u="none">
                <a:solidFill>
                  <a:srgbClr val="000000"/>
                </a:solidFill>
                <a:latin typeface="Arial"/>
                <a:ea typeface="Arial"/>
                <a:cs typeface="Arial"/>
              </a:rPr>
              <a:t> </a:t>
            </a:r>
            <a:r>
              <a:rPr sz="2000" b="0" i="0" u="none">
                <a:solidFill>
                  <a:srgbClr val="000000"/>
                </a:solidFill>
                <a:latin typeface="Arial"/>
                <a:ea typeface="Arial"/>
                <a:cs typeface="Arial"/>
              </a:rPr>
              <a:t>par des instabilités</a:t>
            </a:r>
            <a:r>
              <a:rPr sz="2000" b="0" i="0" u="none">
                <a:solidFill>
                  <a:srgbClr val="000000"/>
                </a:solidFill>
                <a:latin typeface="Arial"/>
                <a:ea typeface="Arial"/>
                <a:cs typeface="Arial"/>
              </a:rPr>
              <a:t> </a:t>
            </a:r>
            <a:r>
              <a:rPr sz="2000" b="0" i="0" u="none">
                <a:solidFill>
                  <a:srgbClr val="000000"/>
                </a:solidFill>
                <a:latin typeface="Arial"/>
                <a:ea typeface="Arial"/>
                <a:cs typeface="Arial"/>
              </a:rPr>
              <a:t>MHD (</a:t>
            </a:r>
            <a:r>
              <a:rPr sz="2000" b="0" i="0" u="none">
                <a:solidFill>
                  <a:srgbClr val="0070C0"/>
                </a:solidFill>
                <a:latin typeface="Arial"/>
                <a:ea typeface="Arial"/>
                <a:cs typeface="Arial"/>
              </a:rPr>
              <a:t>Aurière+2007</a:t>
            </a:r>
            <a:r>
              <a:rPr sz="2000" b="0" i="0" u="none">
                <a:solidFill>
                  <a:srgbClr val="000000"/>
                </a:solidFill>
                <a:latin typeface="Arial"/>
                <a:ea typeface="Arial"/>
                <a:cs typeface="Arial"/>
              </a:rPr>
              <a:t>, </a:t>
            </a:r>
            <a:r>
              <a:rPr sz="2000" b="0" i="0" u="none">
                <a:solidFill>
                  <a:srgbClr val="0070C0"/>
                </a:solidFill>
                <a:latin typeface="Arial"/>
                <a:ea typeface="Arial"/>
                <a:cs typeface="Arial"/>
              </a:rPr>
              <a:t>Jouve+2020</a:t>
            </a:r>
            <a:r>
              <a:rPr sz="2000" b="0" i="0" u="none">
                <a:solidFill>
                  <a:srgbClr val="000000"/>
                </a:solidFill>
                <a:latin typeface="Arial"/>
                <a:ea typeface="Arial"/>
                <a:cs typeface="Arial"/>
              </a:rPr>
              <a:t>)</a:t>
            </a:r>
            <a:endParaRPr sz="2000" b="0" i="0" u="none">
              <a:solidFill>
                <a:srgbClr val="000000"/>
              </a:solidFill>
              <a:latin typeface="Arial"/>
              <a:cs typeface="Arial"/>
            </a:endParaRPr>
          </a:p>
          <a:p>
            <a:pPr>
              <a:defRPr/>
            </a:pPr>
            <a:endParaRPr sz="2000">
              <a:latin typeface="Arial"/>
              <a:cs typeface="Arial"/>
            </a:endParaRPr>
          </a:p>
        </p:txBody>
      </p:sp>
      <p:pic>
        <p:nvPicPr>
          <p:cNvPr id="14299714" name=""/>
          <p:cNvPicPr>
            <a:picLocks noChangeAspect="1"/>
          </p:cNvPicPr>
          <p:nvPr/>
        </p:nvPicPr>
        <p:blipFill>
          <a:blip r:embed="rId2"/>
          <a:stretch/>
        </p:blipFill>
        <p:spPr bwMode="auto">
          <a:xfrm flipH="0" flipV="0">
            <a:off x="8166670" y="2082584"/>
            <a:ext cx="3586176" cy="4430629"/>
          </a:xfrm>
          <a:prstGeom prst="rect">
            <a:avLst/>
          </a:prstGeom>
        </p:spPr>
      </p:pic>
      <p:sp>
        <p:nvSpPr>
          <p:cNvPr id="528976877" name=""/>
          <p:cNvSpPr/>
          <p:nvPr/>
        </p:nvSpPr>
        <p:spPr bwMode="auto">
          <a:xfrm flipH="0" flipV="0">
            <a:off x="9959758" y="1743559"/>
            <a:ext cx="1686689" cy="366119"/>
          </a:xfrm>
        </p:spPr>
        <p:txBody>
          <a:bodyPr rot="0" spcFirstLastPara="0" vertOverflow="overflow" horzOverflow="overflow" vert="horz" wrap="square" lIns="91440" tIns="45720" rIns="91440" bIns="45720" numCol="1" spcCol="0" rtlCol="0" fromWordArt="0" anchor="t" anchorCtr="0" forceAA="0" upright="0" compatLnSpc="1">
            <a:prstTxWarp prst="textNoShape"/>
            <a:spAutoFit/>
          </a:bodyPr>
          <a:p>
            <a:pPr>
              <a:defRPr/>
            </a:pPr>
            <a:r>
              <a:rPr sz="1800" b="0" i="0" u="none">
                <a:solidFill>
                  <a:srgbClr val="0070C0"/>
                </a:solidFill>
                <a:latin typeface="Arial"/>
                <a:ea typeface="Arial"/>
                <a:cs typeface="Arial"/>
              </a:rPr>
              <a:t>Jouve+2020</a:t>
            </a:r>
            <a:endParaRPr>
              <a:solidFill>
                <a:srgbClr val="0070C0"/>
              </a:solidFill>
              <a:latin typeface="Arial"/>
              <a:cs typeface="Arial"/>
            </a:endParaRPr>
          </a:p>
        </p:txBody>
      </p:sp>
      <p:pic>
        <p:nvPicPr>
          <p:cNvPr id="2062967924" name=""/>
          <p:cNvPicPr>
            <a:picLocks noChangeAspect="1"/>
          </p:cNvPicPr>
          <p:nvPr/>
        </p:nvPicPr>
        <p:blipFill>
          <a:blip r:embed="rId3"/>
          <a:stretch/>
        </p:blipFill>
        <p:spPr bwMode="auto">
          <a:xfrm flipH="0" flipV="0">
            <a:off x="842592" y="3191022"/>
            <a:ext cx="5309948" cy="3528618"/>
          </a:xfrm>
          <a:prstGeom prst="rect">
            <a:avLst/>
          </a:prstGeom>
        </p:spPr>
      </p:pic>
      <p:sp>
        <p:nvSpPr>
          <p:cNvPr id="65432240" name=""/>
          <p:cNvSpPr/>
          <p:nvPr/>
        </p:nvSpPr>
        <p:spPr bwMode="auto">
          <a:xfrm rot="5399942" flipH="0" flipV="0">
            <a:off x="5036998" y="4569239"/>
            <a:ext cx="2485159" cy="366119"/>
          </a:xfrm>
        </p:spPr>
        <p:txBody>
          <a:bodyPr rot="0" spcFirstLastPara="0" vertOverflow="overflow" horzOverflow="overflow" vert="horz" wrap="square" lIns="91440" tIns="45720" rIns="91440" bIns="45720" numCol="1" spcCol="0" rtlCol="0" fromWordArt="0" anchor="t" anchorCtr="0" forceAA="0" upright="0" compatLnSpc="1">
            <a:prstTxWarp prst="textNoShape"/>
            <a:spAutoFit/>
          </a:bodyPr>
          <a:p>
            <a:pPr>
              <a:defRPr/>
            </a:pPr>
            <a:r>
              <a:rPr sz="1800" b="0" i="0" u="none">
                <a:solidFill>
                  <a:srgbClr val="0070C0"/>
                </a:solidFill>
                <a:latin typeface="Arial"/>
                <a:ea typeface="Arial"/>
                <a:cs typeface="Arial"/>
              </a:rPr>
              <a:t>Villebrun</a:t>
            </a:r>
            <a:r>
              <a:rPr sz="1800" b="0" i="0" u="none">
                <a:solidFill>
                  <a:srgbClr val="0070C0"/>
                </a:solidFill>
                <a:latin typeface="Arial"/>
                <a:ea typeface="Arial"/>
                <a:cs typeface="Arial"/>
              </a:rPr>
              <a:t>+ 2019</a:t>
            </a:r>
            <a:endParaRPr>
              <a:solidFill>
                <a:srgbClr val="0070C0"/>
              </a:solidFill>
              <a:latin typeface="Arial"/>
              <a:cs typeface="Arial"/>
            </a:endParaRPr>
          </a:p>
        </p:txBody>
      </p:sp>
      <p:sp>
        <p:nvSpPr>
          <p:cNvPr id="1568790704" name="Title 1"/>
          <p:cNvSpPr>
            <a:spLocks noGrp="1"/>
          </p:cNvSpPr>
          <p:nvPr>
            <p:ph type="title"/>
          </p:nvPr>
        </p:nvSpPr>
        <p:spPr bwMode="auto">
          <a:xfrm flipH="0" flipV="0">
            <a:off x="453685" y="203682"/>
            <a:ext cx="11252414" cy="732672"/>
          </a:xfrm>
        </p:spPr>
        <p:txBody>
          <a:bodyPr vertOverflow="overflow" horzOverflow="overflow" vert="horz" wrap="square" lIns="91440" tIns="45720" rIns="91440" bIns="45720" numCol="1" spcCol="0" rtlCol="0" fromWordArt="0" anchor="ctr" anchorCtr="0" forceAA="0" upright="0" compatLnSpc="0">
            <a:normAutofit/>
          </a:bodyPr>
          <a:lstStyle/>
          <a:p>
            <a:pPr algn="ctr">
              <a:defRPr/>
            </a:pPr>
            <a:r>
              <a:rPr sz="2600" b="1" i="0" u="none">
                <a:solidFill>
                  <a:srgbClr val="000000"/>
                </a:solidFill>
                <a:latin typeface="Arial"/>
                <a:ea typeface="Arial"/>
                <a:cs typeface="Arial"/>
              </a:rPr>
              <a:t>Origine de la dichotomie magnétique</a:t>
            </a:r>
            <a:endParaRPr sz="2600"/>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141857112" name="Title 1"/>
          <p:cNvSpPr>
            <a:spLocks noGrp="1"/>
          </p:cNvSpPr>
          <p:nvPr>
            <p:ph type="title"/>
          </p:nvPr>
        </p:nvSpPr>
        <p:spPr bwMode="auto">
          <a:xfrm flipH="0" flipV="0">
            <a:off x="453685" y="203681"/>
            <a:ext cx="11252414" cy="732672"/>
          </a:xfrm>
        </p:spPr>
        <p:txBody>
          <a:bodyPr vertOverflow="overflow" horzOverflow="overflow" vert="horz" wrap="square" lIns="91440" tIns="45720" rIns="91440" bIns="45720" numCol="1" spcCol="0" rtlCol="0" fromWordArt="0" anchor="ctr" anchorCtr="0" forceAA="0" upright="0" compatLnSpc="0">
            <a:normAutofit/>
          </a:bodyPr>
          <a:lstStyle/>
          <a:p>
            <a:pPr algn="ctr">
              <a:defRPr/>
            </a:pPr>
            <a:r>
              <a:rPr sz="2600" b="1" i="0" u="none">
                <a:solidFill>
                  <a:srgbClr val="000000"/>
                </a:solidFill>
                <a:latin typeface="Arial"/>
                <a:ea typeface="Arial"/>
                <a:cs typeface="Arial"/>
              </a:rPr>
              <a:t>Complémentarité Spectropolarimétrie - Astérosismologie</a:t>
            </a:r>
            <a:endParaRPr sz="2600"/>
          </a:p>
        </p:txBody>
      </p:sp>
      <p:sp>
        <p:nvSpPr>
          <p:cNvPr id="1683890993" name="Content Placeholder 2"/>
          <p:cNvSpPr>
            <a:spLocks noGrp="1"/>
          </p:cNvSpPr>
          <p:nvPr/>
        </p:nvSpPr>
        <p:spPr bwMode="auto">
          <a:xfrm flipH="0" flipV="0">
            <a:off x="121762" y="1018271"/>
            <a:ext cx="5772473" cy="3970244"/>
          </a:xfrm>
        </p:spPr>
        <p:txBody>
          <a:bodyPr vertOverflow="overflow" horzOverflow="overflow" vert="horz" wrap="square" lIns="91440" tIns="45720" rIns="91440" bIns="45720" numCol="1" spcCol="0" rtlCol="0" fromWordArt="0" anchor="t" anchorCtr="0" forceAA="0" upright="0" compatLnSpc="0">
            <a:normAutofit/>
          </a:bodyPr>
          <a:lstStyle>
            <a:lvl1pPr marL="228600" indent="-228600" algn="l" defTabSz="914400">
              <a:lnSpc>
                <a:spcPct val="90000"/>
              </a:lnSpc>
              <a:spcBef>
                <a:spcPts val="999"/>
              </a:spcBef>
              <a:buFont typeface="Arial"/>
              <a:buChar char="•"/>
              <a:defRPr sz="2800">
                <a:solidFill>
                  <a:schemeClr val="tx1"/>
                </a:solidFill>
                <a:latin typeface="+mn-lt"/>
                <a:ea typeface="+mn-ea"/>
                <a:cs typeface="+mn-cs"/>
              </a:defRPr>
            </a:lvl1pPr>
            <a:lvl2pPr marL="685800" indent="-228600" algn="l" defTabSz="914400">
              <a:lnSpc>
                <a:spcPct val="90000"/>
              </a:lnSpc>
              <a:spcBef>
                <a:spcPts val="499"/>
              </a:spcBef>
              <a:buFont typeface="Arial"/>
              <a:buChar char="•"/>
              <a:defRPr sz="2400">
                <a:solidFill>
                  <a:schemeClr val="tx1"/>
                </a:solidFill>
                <a:latin typeface="+mn-lt"/>
                <a:ea typeface="+mn-ea"/>
                <a:cs typeface="+mn-cs"/>
              </a:defRPr>
            </a:lvl2pPr>
            <a:lvl3pPr marL="1143000" indent="-228600" algn="l" defTabSz="914400">
              <a:lnSpc>
                <a:spcPct val="90000"/>
              </a:lnSpc>
              <a:spcBef>
                <a:spcPts val="499"/>
              </a:spcBef>
              <a:buFont typeface="Arial"/>
              <a:buChar char="•"/>
              <a:defRPr sz="2000">
                <a:solidFill>
                  <a:schemeClr val="tx1"/>
                </a:solidFill>
                <a:latin typeface="+mn-lt"/>
                <a:ea typeface="+mn-ea"/>
                <a:cs typeface="+mn-cs"/>
              </a:defRPr>
            </a:lvl3pPr>
            <a:lvl4pPr marL="1600200" indent="-228600" algn="l" defTabSz="914400">
              <a:lnSpc>
                <a:spcPct val="90000"/>
              </a:lnSpc>
              <a:spcBef>
                <a:spcPts val="499"/>
              </a:spcBef>
              <a:buFont typeface="Arial"/>
              <a:buChar char="•"/>
              <a:defRPr sz="1800">
                <a:solidFill>
                  <a:schemeClr val="tx1"/>
                </a:solidFill>
                <a:latin typeface="+mn-lt"/>
                <a:ea typeface="+mn-ea"/>
                <a:cs typeface="+mn-cs"/>
              </a:defRPr>
            </a:lvl4pPr>
            <a:lvl5pPr marL="2057400" indent="-228600" algn="l" defTabSz="914400">
              <a:lnSpc>
                <a:spcPct val="90000"/>
              </a:lnSpc>
              <a:spcBef>
                <a:spcPts val="499"/>
              </a:spcBef>
              <a:buFont typeface="Arial"/>
              <a:buChar char="•"/>
              <a:defRPr sz="1800">
                <a:solidFill>
                  <a:schemeClr val="tx1"/>
                </a:solidFill>
                <a:latin typeface="+mn-lt"/>
                <a:ea typeface="+mn-ea"/>
                <a:cs typeface="+mn-cs"/>
              </a:defRPr>
            </a:lvl5pPr>
            <a:lvl6pPr marL="2514599" indent="-228600" algn="l" defTabSz="914400">
              <a:lnSpc>
                <a:spcPct val="90000"/>
              </a:lnSpc>
              <a:spcBef>
                <a:spcPts val="499"/>
              </a:spcBef>
              <a:buFont typeface="Arial"/>
              <a:buChar char="•"/>
              <a:defRPr sz="1800">
                <a:solidFill>
                  <a:schemeClr val="tx1"/>
                </a:solidFill>
                <a:latin typeface="+mn-lt"/>
                <a:ea typeface="+mn-ea"/>
                <a:cs typeface="+mn-cs"/>
              </a:defRPr>
            </a:lvl6pPr>
            <a:lvl7pPr marL="2971800" indent="-228600" algn="l" defTabSz="914400">
              <a:lnSpc>
                <a:spcPct val="90000"/>
              </a:lnSpc>
              <a:spcBef>
                <a:spcPts val="499"/>
              </a:spcBef>
              <a:buFont typeface="Arial"/>
              <a:buChar char="•"/>
              <a:defRPr sz="1800">
                <a:solidFill>
                  <a:schemeClr val="tx1"/>
                </a:solidFill>
                <a:latin typeface="+mn-lt"/>
                <a:ea typeface="+mn-ea"/>
                <a:cs typeface="+mn-cs"/>
              </a:defRPr>
            </a:lvl7pPr>
            <a:lvl8pPr marL="3429000" indent="-228600" algn="l" defTabSz="914400">
              <a:lnSpc>
                <a:spcPct val="90000"/>
              </a:lnSpc>
              <a:spcBef>
                <a:spcPts val="499"/>
              </a:spcBef>
              <a:buFont typeface="Arial"/>
              <a:buChar char="•"/>
              <a:defRPr sz="1800">
                <a:solidFill>
                  <a:schemeClr val="tx1"/>
                </a:solidFill>
                <a:latin typeface="+mn-lt"/>
                <a:ea typeface="+mn-ea"/>
                <a:cs typeface="+mn-cs"/>
              </a:defRPr>
            </a:lvl8pPr>
            <a:lvl9pPr marL="3886200" indent="-228600" algn="l" defTabSz="914400">
              <a:lnSpc>
                <a:spcPct val="90000"/>
              </a:lnSpc>
              <a:spcBef>
                <a:spcPts val="499"/>
              </a:spcBef>
              <a:buFont typeface="Arial"/>
              <a:buChar char="•"/>
              <a:defRPr sz="1800">
                <a:solidFill>
                  <a:schemeClr val="tx1"/>
                </a:solidFill>
                <a:latin typeface="+mn-lt"/>
                <a:ea typeface="+mn-ea"/>
                <a:cs typeface="+mn-cs"/>
              </a:defRPr>
            </a:lvl9pPr>
          </a:lstStyle>
          <a:p>
            <a:pPr>
              <a:defRPr/>
            </a:pPr>
            <a:r>
              <a:rPr lang="en-US" sz="2200" b="0" i="0" u="none" strike="noStrike" cap="none" spc="0">
                <a:solidFill>
                  <a:srgbClr val="000000"/>
                </a:solidFill>
                <a:latin typeface="Arial"/>
                <a:ea typeface="Arial"/>
                <a:cs typeface="Arial"/>
              </a:rPr>
              <a:t>Photométrie </a:t>
            </a:r>
            <a:r>
              <a:rPr lang="en-US" sz="2200" b="0" i="0" u="none" strike="noStrike" cap="none" spc="0">
                <a:solidFill>
                  <a:srgbClr val="000000"/>
                </a:solidFill>
                <a:latin typeface="Arial"/>
                <a:ea typeface="Arial"/>
                <a:cs typeface="Arial"/>
              </a:rPr>
              <a:t>spatiale de haute</a:t>
            </a:r>
            <a:r>
              <a:rPr lang="en-US" sz="2200" b="0" i="0" u="none" strike="noStrike" cap="none" spc="0">
                <a:solidFill>
                  <a:srgbClr val="000000"/>
                </a:solidFill>
                <a:latin typeface="Arial"/>
                <a:ea typeface="Arial"/>
                <a:cs typeface="Arial"/>
              </a:rPr>
              <a:t> </a:t>
            </a:r>
            <a:r>
              <a:rPr lang="en-US" sz="2200" b="0" i="0" u="none" strike="noStrike" cap="none" spc="0">
                <a:solidFill>
                  <a:srgbClr val="000000"/>
                </a:solidFill>
                <a:latin typeface="Arial"/>
                <a:ea typeface="Arial"/>
                <a:cs typeface="Arial"/>
              </a:rPr>
              <a:t>précision</a:t>
            </a:r>
            <a:r>
              <a:rPr lang="en-US" sz="2200" b="0" i="0" u="none" strike="noStrike" cap="none" spc="0">
                <a:solidFill>
                  <a:srgbClr val="000000"/>
                </a:solidFill>
                <a:latin typeface="Arial"/>
                <a:ea typeface="Arial"/>
                <a:cs typeface="Arial"/>
              </a:rPr>
              <a:t> </a:t>
            </a:r>
            <a:r>
              <a:rPr lang="en-US" sz="2200" b="0" i="0" u="none" strike="noStrike" cap="none" spc="0">
                <a:solidFill>
                  <a:srgbClr val="000000"/>
                </a:solidFill>
                <a:latin typeface="Arial"/>
                <a:ea typeface="Arial"/>
                <a:cs typeface="Arial"/>
              </a:rPr>
              <a:t>(Corot,</a:t>
            </a:r>
            <a:r>
              <a:rPr lang="en-US" sz="2200" b="0" i="0" u="none" strike="noStrike" cap="none" spc="0">
                <a:solidFill>
                  <a:srgbClr val="000000"/>
                </a:solidFill>
                <a:latin typeface="Arial"/>
                <a:ea typeface="Arial"/>
                <a:cs typeface="Arial"/>
              </a:rPr>
              <a:t> </a:t>
            </a:r>
            <a:r>
              <a:rPr lang="en-US" sz="2200" b="0" i="0" u="none" strike="noStrike" cap="none" spc="0">
                <a:solidFill>
                  <a:srgbClr val="000000"/>
                </a:solidFill>
                <a:latin typeface="Arial"/>
                <a:ea typeface="Arial"/>
                <a:cs typeface="Arial"/>
              </a:rPr>
              <a:t>Kepler</a:t>
            </a:r>
            <a:r>
              <a:rPr lang="en-US" sz="2200" b="0" i="0" u="none" strike="noStrike" cap="none" spc="0">
                <a:solidFill>
                  <a:srgbClr val="000000"/>
                </a:solidFill>
                <a:latin typeface="Arial"/>
                <a:ea typeface="Arial"/>
                <a:cs typeface="Arial"/>
              </a:rPr>
              <a:t>/K2/</a:t>
            </a:r>
            <a:r>
              <a:rPr lang="en-US" sz="2200" b="0" i="0" u="none" strike="noStrike" cap="none" spc="0">
                <a:solidFill>
                  <a:srgbClr val="000000"/>
                </a:solidFill>
                <a:latin typeface="Arial"/>
                <a:ea typeface="Arial"/>
                <a:cs typeface="Arial"/>
              </a:rPr>
              <a:t>TESS)</a:t>
            </a:r>
            <a:endParaRPr sz="2200" b="0" i="0" u="none">
              <a:solidFill>
                <a:srgbClr val="000000"/>
              </a:solidFill>
              <a:latin typeface="Arial"/>
              <a:ea typeface="Arial"/>
              <a:cs typeface="Arial"/>
            </a:endParaRPr>
          </a:p>
          <a:p>
            <a:pPr lvl="1">
              <a:defRPr/>
            </a:pPr>
            <a:r>
              <a:rPr lang="en-US" sz="2000" b="0" i="0" u="none" strike="noStrike" cap="none" spc="0">
                <a:solidFill>
                  <a:srgbClr val="000000"/>
                </a:solidFill>
                <a:latin typeface="Arial"/>
                <a:ea typeface="Arial"/>
                <a:cs typeface="Arial"/>
              </a:rPr>
              <a:t>Quelques étoiles magnétiques bénéficiant d’une modélisation sismique (</a:t>
            </a:r>
            <a:r>
              <a:rPr lang="en-US" sz="2000" b="0" i="0" u="none" strike="noStrike" cap="none" spc="0">
                <a:solidFill>
                  <a:srgbClr val="0070C0"/>
                </a:solidFill>
                <a:latin typeface="Arial"/>
                <a:ea typeface="Arial"/>
                <a:cs typeface="Arial"/>
              </a:rPr>
              <a:t>Buysschaert</a:t>
            </a:r>
            <a:r>
              <a:rPr lang="en-US" sz="2000" b="0" i="0" u="none" strike="noStrike" cap="none" spc="0">
                <a:solidFill>
                  <a:srgbClr val="0070C0"/>
                </a:solidFill>
                <a:latin typeface="Arial"/>
                <a:ea typeface="Arial"/>
                <a:cs typeface="Arial"/>
              </a:rPr>
              <a:t>+2018</a:t>
            </a:r>
            <a:r>
              <a:rPr lang="en-US" sz="2000" b="0" i="0" u="none" strike="noStrike" cap="none" spc="0">
                <a:solidFill>
                  <a:srgbClr val="000000"/>
                </a:solidFill>
                <a:latin typeface="Arial"/>
                <a:ea typeface="Arial"/>
                <a:cs typeface="Arial"/>
              </a:rPr>
              <a:t>)</a:t>
            </a:r>
            <a:r>
              <a:rPr sz="2000" b="0" i="0" u="none">
                <a:solidFill>
                  <a:srgbClr val="000000"/>
                </a:solidFill>
                <a:latin typeface="Arial"/>
                <a:ea typeface="Arial"/>
                <a:cs typeface="Arial"/>
              </a:rPr>
              <a:t>, “magnéto-astérosismologie”</a:t>
            </a:r>
            <a:endParaRPr sz="2000" b="0" i="0" u="none">
              <a:solidFill>
                <a:srgbClr val="000000"/>
              </a:solidFill>
              <a:latin typeface="Arial"/>
              <a:ea typeface="Arial"/>
              <a:cs typeface="Arial"/>
            </a:endParaRPr>
          </a:p>
          <a:p>
            <a:pPr lvl="1">
              <a:defRPr/>
            </a:pPr>
            <a:r>
              <a:rPr sz="2000" b="0" i="0" u="none">
                <a:solidFill>
                  <a:srgbClr val="000000"/>
                </a:solidFill>
                <a:latin typeface="Arial"/>
                <a:ea typeface="Arial"/>
                <a:cs typeface="Arial"/>
              </a:rPr>
              <a:t>MOBSTER (</a:t>
            </a:r>
            <a:r>
              <a:rPr sz="2000" b="0" i="0" u="none">
                <a:solidFill>
                  <a:srgbClr val="0070C0"/>
                </a:solidFill>
                <a:latin typeface="Arial"/>
                <a:ea typeface="Arial"/>
                <a:cs typeface="Arial"/>
              </a:rPr>
              <a:t>David-Uraz+2019</a:t>
            </a:r>
            <a:r>
              <a:rPr sz="2000" b="0" i="0" u="none">
                <a:solidFill>
                  <a:srgbClr val="000000"/>
                </a:solidFill>
                <a:latin typeface="Arial"/>
                <a:ea typeface="Arial"/>
                <a:cs typeface="Arial"/>
              </a:rPr>
              <a:t>) : recherche de candidats magnétiques parmi les pulsateurs identifiés avec TESS</a:t>
            </a:r>
            <a:endParaRPr sz="2000" b="0" i="0" u="none">
              <a:solidFill>
                <a:srgbClr val="000000"/>
              </a:solidFill>
              <a:latin typeface="Arial"/>
              <a:ea typeface="Arial"/>
              <a:cs typeface="Arial"/>
            </a:endParaRPr>
          </a:p>
          <a:p>
            <a:pPr>
              <a:defRPr/>
            </a:pPr>
            <a:endParaRPr sz="2000" b="0" i="0" u="none">
              <a:solidFill>
                <a:srgbClr val="000000"/>
              </a:solidFill>
              <a:latin typeface="Arial"/>
              <a:cs typeface="Arial"/>
            </a:endParaRPr>
          </a:p>
        </p:txBody>
      </p:sp>
      <p:pic>
        <p:nvPicPr>
          <p:cNvPr id="1538664744" name=""/>
          <p:cNvPicPr>
            <a:picLocks noChangeAspect="1"/>
          </p:cNvPicPr>
          <p:nvPr/>
        </p:nvPicPr>
        <p:blipFill>
          <a:blip r:embed="rId3"/>
          <a:stretch/>
        </p:blipFill>
        <p:spPr bwMode="auto">
          <a:xfrm flipH="0" flipV="0">
            <a:off x="5930143" y="936352"/>
            <a:ext cx="6170625" cy="3470976"/>
          </a:xfrm>
          <a:prstGeom prst="rect">
            <a:avLst/>
          </a:prstGeom>
        </p:spPr>
      </p:pic>
      <p:pic>
        <p:nvPicPr>
          <p:cNvPr id="1349268036" name=""/>
          <p:cNvPicPr>
            <a:picLocks noChangeAspect="1"/>
          </p:cNvPicPr>
          <p:nvPr/>
        </p:nvPicPr>
        <p:blipFill>
          <a:blip r:embed="rId4"/>
          <a:stretch/>
        </p:blipFill>
        <p:spPr bwMode="auto">
          <a:xfrm flipH="0" flipV="0">
            <a:off x="249926" y="4082620"/>
            <a:ext cx="5464365" cy="2574029"/>
          </a:xfrm>
          <a:prstGeom prst="rect">
            <a:avLst/>
          </a:prstGeom>
        </p:spPr>
      </p:pic>
      <p:sp>
        <p:nvSpPr>
          <p:cNvPr id="589812081" name=""/>
          <p:cNvSpPr txBox="1"/>
          <p:nvPr/>
        </p:nvSpPr>
        <p:spPr bwMode="auto">
          <a:xfrm rot="5399909" flipH="0" flipV="0">
            <a:off x="5330606" y="5477348"/>
            <a:ext cx="1498932" cy="366119"/>
          </a:xfrm>
          <a:prstGeom prst="rect">
            <a:avLst/>
          </a:prstGeom>
          <a:noFill/>
        </p:spPr>
        <p:txBody>
          <a:bodyPr vertOverflow="overflow" horzOverflow="overflow" vert="horz" wrap="none" lIns="91440" tIns="45720" rIns="91440" bIns="45720" numCol="1" spcCol="0" rtlCol="0" fromWordArt="0" anchor="t" anchorCtr="0" forceAA="0" upright="0" compatLnSpc="0">
            <a:spAutoFit/>
          </a:bodyPr>
          <a:p>
            <a:pPr>
              <a:defRPr/>
            </a:pPr>
            <a:r>
              <a:rPr>
                <a:solidFill>
                  <a:srgbClr val="0070C0"/>
                </a:solidFill>
              </a:rPr>
              <a:t>Fréour+2023</a:t>
            </a:r>
            <a:endParaRPr>
              <a:solidFill>
                <a:srgbClr val="0070C0"/>
              </a:solidFill>
            </a:endParaRPr>
          </a:p>
        </p:txBody>
      </p:sp>
      <p:sp>
        <p:nvSpPr>
          <p:cNvPr id="880376257" name="Content Placeholder 2"/>
          <p:cNvSpPr>
            <a:spLocks noGrp="1"/>
          </p:cNvSpPr>
          <p:nvPr>
            <p:ph idx="1"/>
          </p:nvPr>
        </p:nvSpPr>
        <p:spPr bwMode="auto">
          <a:xfrm flipH="0" flipV="0">
            <a:off x="6443135" y="4788989"/>
            <a:ext cx="5657632" cy="2072236"/>
          </a:xfrm>
        </p:spPr>
        <p:txBody>
          <a:bodyPr/>
          <a:lstStyle/>
          <a:p>
            <a:pPr>
              <a:defRPr/>
            </a:pPr>
            <a:r>
              <a:rPr sz="2200" b="0" i="0" u="none">
                <a:solidFill>
                  <a:srgbClr val="000000"/>
                </a:solidFill>
                <a:latin typeface="Arial"/>
                <a:ea typeface="Arial"/>
                <a:cs typeface="Arial"/>
              </a:rPr>
              <a:t>Magnétisme d’étoiles variables connues (spectroscopie)</a:t>
            </a:r>
            <a:endParaRPr sz="2000" b="0" i="0" u="none">
              <a:solidFill>
                <a:srgbClr val="000000"/>
              </a:solidFill>
              <a:latin typeface="Arial"/>
              <a:ea typeface="Arial"/>
              <a:cs typeface="Arial"/>
            </a:endParaRPr>
          </a:p>
          <a:p>
            <a:pPr lvl="1">
              <a:defRPr/>
            </a:pPr>
            <a:r>
              <a:rPr sz="2000" b="0" i="0" u="none">
                <a:solidFill>
                  <a:srgbClr val="000000"/>
                </a:solidFill>
                <a:latin typeface="Arial"/>
                <a:ea typeface="Arial"/>
                <a:cs typeface="Arial"/>
              </a:rPr>
              <a:t>Etoiles </a:t>
            </a:r>
            <a:r>
              <a:rPr sz="2000" b="0" i="0" u="none">
                <a:solidFill>
                  <a:srgbClr val="000000"/>
                </a:solidFill>
                <a:latin typeface="Arial"/>
                <a:ea typeface="Arial"/>
                <a:cs typeface="Arial"/>
              </a:rPr>
              <a:t>pulsantes de type </a:t>
            </a:r>
            <a:r>
              <a:rPr sz="2000" b="0" i="0" u="none">
                <a:solidFill>
                  <a:srgbClr val="000000"/>
                </a:solidFill>
                <a:latin typeface="Arial"/>
                <a:ea typeface="Arial"/>
                <a:cs typeface="Arial"/>
              </a:rPr>
              <a:t>δ</a:t>
            </a:r>
            <a:r>
              <a:rPr sz="2000" b="0" i="0" u="none">
                <a:solidFill>
                  <a:srgbClr val="000000"/>
                </a:solidFill>
                <a:latin typeface="Arial"/>
                <a:ea typeface="Arial"/>
                <a:cs typeface="Arial"/>
              </a:rPr>
              <a:t> Scuti</a:t>
            </a:r>
            <a:r>
              <a:rPr sz="2000" b="0" i="0" u="none">
                <a:solidFill>
                  <a:srgbClr val="000000"/>
                </a:solidFill>
                <a:latin typeface="Arial"/>
                <a:ea typeface="Arial"/>
                <a:cs typeface="Arial"/>
              </a:rPr>
              <a:t>, </a:t>
            </a:r>
            <a:r>
              <a:rPr sz="2000" b="0" i="0" u="none">
                <a:solidFill>
                  <a:srgbClr val="000000"/>
                </a:solidFill>
                <a:latin typeface="Arial"/>
                <a:ea typeface="Arial"/>
                <a:cs typeface="Arial"/>
              </a:rPr>
              <a:t>β</a:t>
            </a:r>
            <a:r>
              <a:rPr sz="2000" b="0" i="0" u="none">
                <a:solidFill>
                  <a:srgbClr val="000000"/>
                </a:solidFill>
                <a:latin typeface="Arial"/>
                <a:ea typeface="Arial"/>
                <a:cs typeface="Arial"/>
              </a:rPr>
              <a:t> Cep, SPB </a:t>
            </a:r>
            <a:r>
              <a:rPr sz="2000" b="0" i="0" u="none">
                <a:solidFill>
                  <a:srgbClr val="000000"/>
                </a:solidFill>
                <a:latin typeface="Arial"/>
                <a:ea typeface="Arial"/>
                <a:cs typeface="Arial"/>
              </a:rPr>
              <a:t>(</a:t>
            </a:r>
            <a:r>
              <a:rPr sz="2000" b="0" i="0" u="none">
                <a:solidFill>
                  <a:srgbClr val="000000"/>
                </a:solidFill>
                <a:latin typeface="Arial"/>
                <a:ea typeface="Arial"/>
                <a:cs typeface="Arial"/>
              </a:rPr>
              <a:t>e.g</a:t>
            </a:r>
            <a:r>
              <a:rPr sz="2000" b="0" i="0" u="none">
                <a:solidFill>
                  <a:srgbClr val="000000"/>
                </a:solidFill>
                <a:latin typeface="Arial"/>
                <a:ea typeface="Arial"/>
                <a:cs typeface="Arial"/>
              </a:rPr>
              <a:t>.,</a:t>
            </a:r>
            <a:r>
              <a:rPr sz="2000" b="0" i="0" u="none">
                <a:solidFill>
                  <a:srgbClr val="000000"/>
                </a:solidFill>
                <a:latin typeface="Arial"/>
                <a:ea typeface="Arial"/>
                <a:cs typeface="Arial"/>
              </a:rPr>
              <a:t> </a:t>
            </a:r>
            <a:r>
              <a:rPr sz="2000" b="0" i="0" u="none">
                <a:solidFill>
                  <a:srgbClr val="0070C0"/>
                </a:solidFill>
                <a:latin typeface="Arial"/>
                <a:ea typeface="Arial"/>
                <a:cs typeface="Arial"/>
              </a:rPr>
              <a:t>Thomson-Paressant+2021</a:t>
            </a:r>
            <a:r>
              <a:rPr sz="2000" b="0" i="0" u="none">
                <a:solidFill>
                  <a:srgbClr val="000000"/>
                </a:solidFill>
                <a:latin typeface="Arial"/>
                <a:ea typeface="Arial"/>
                <a:cs typeface="Arial"/>
              </a:rPr>
              <a:t>) ou </a:t>
            </a:r>
            <a:r>
              <a:rPr lang="en-US" sz="2000" b="0" i="0" u="none" strike="noStrike" cap="none" spc="0">
                <a:solidFill>
                  <a:srgbClr val="000000"/>
                </a:solidFill>
                <a:latin typeface="Arial"/>
                <a:ea typeface="Arial"/>
                <a:cs typeface="Arial"/>
              </a:rPr>
              <a:t>α2</a:t>
            </a:r>
            <a:r>
              <a:rPr lang="en-US" sz="2000" b="0" i="0" u="none" strike="noStrike" cap="none" spc="0">
                <a:solidFill>
                  <a:srgbClr val="000000"/>
                </a:solidFill>
                <a:latin typeface="Arial"/>
                <a:ea typeface="Arial"/>
                <a:cs typeface="Arial"/>
              </a:rPr>
              <a:t> </a:t>
            </a:r>
            <a:r>
              <a:rPr lang="en-US" sz="2000" b="0" i="0" u="none" strike="noStrike" cap="none" spc="0">
                <a:solidFill>
                  <a:srgbClr val="000000"/>
                </a:solidFill>
                <a:latin typeface="Arial"/>
                <a:ea typeface="Arial"/>
                <a:cs typeface="Arial"/>
              </a:rPr>
              <a:t>CVn (</a:t>
            </a:r>
            <a:r>
              <a:rPr sz="2000" b="0" i="0" u="none">
                <a:solidFill>
                  <a:srgbClr val="0070C0"/>
                </a:solidFill>
                <a:latin typeface="Arial"/>
                <a:ea typeface="Arial"/>
                <a:cs typeface="Arial"/>
              </a:rPr>
              <a:t>Fréour+2023</a:t>
            </a:r>
            <a:r>
              <a:rPr sz="2000" b="0" i="0" u="none">
                <a:solidFill>
                  <a:srgbClr val="000000"/>
                </a:solidFill>
                <a:latin typeface="Arial"/>
                <a:ea typeface="Arial"/>
                <a:cs typeface="Arial"/>
              </a:rPr>
              <a:t>)</a:t>
            </a:r>
            <a:endParaRPr sz="2200" b="0" i="0" u="none">
              <a:solidFill>
                <a:srgbClr val="000000"/>
              </a:solidFill>
              <a:latin typeface="Arial"/>
              <a:cs typeface="Arial"/>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662790967" name=""/>
          <p:cNvSpPr txBox="1"/>
          <p:nvPr/>
        </p:nvSpPr>
        <p:spPr bwMode="auto">
          <a:xfrm flipH="0" flipV="0">
            <a:off x="2177738" y="363630"/>
            <a:ext cx="8452388" cy="488039"/>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lgn="ctr">
              <a:defRPr/>
            </a:pPr>
            <a:r>
              <a:rPr sz="2600" b="1"/>
              <a:t>Effets du champ magnétique sur les oscillations </a:t>
            </a:r>
            <a:endParaRPr sz="2600" b="1"/>
          </a:p>
        </p:txBody>
      </p:sp>
      <p:sp>
        <p:nvSpPr>
          <p:cNvPr id="1305239241" name=""/>
          <p:cNvSpPr txBox="1"/>
          <p:nvPr/>
        </p:nvSpPr>
        <p:spPr bwMode="auto">
          <a:xfrm flipH="0" flipV="0">
            <a:off x="396931" y="1066851"/>
            <a:ext cx="6579677" cy="1737720"/>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marL="283879" indent="-283879" algn="l">
              <a:buFont typeface="Arial"/>
              <a:buChar char="•"/>
              <a:defRPr/>
            </a:pPr>
            <a:r>
              <a:rPr/>
              <a:t>Traitement perturbatif des effets du champ magnétique sur les modes de gravité (</a:t>
            </a:r>
            <a:r>
              <a:rPr>
                <a:latin typeface="Arial"/>
                <a:ea typeface="Arial"/>
                <a:cs typeface="Arial"/>
              </a:rPr>
              <a:t>γ</a:t>
            </a:r>
            <a:r>
              <a:rPr/>
              <a:t> Dor et SPB) </a:t>
            </a:r>
            <a:endParaRPr/>
          </a:p>
          <a:p>
            <a:pPr marL="683928" lvl="1" indent="-283878" algn="l">
              <a:buFont typeface="Arial"/>
              <a:buChar char="–"/>
              <a:defRPr/>
            </a:pPr>
            <a:r>
              <a:rPr lang="en-US" sz="1800" b="0" i="0" u="none" strike="noStrike" cap="none" spc="0">
                <a:solidFill>
                  <a:schemeClr val="tx1"/>
                </a:solidFill>
                <a:latin typeface="Arial"/>
                <a:ea typeface="Arial"/>
                <a:cs typeface="Arial"/>
              </a:rPr>
              <a:t> Champs ~ 10</a:t>
            </a:r>
            <a:r>
              <a:rPr lang="en-US" sz="1800" b="0" i="0" u="none" strike="noStrike" cap="none" spc="0" baseline="30000">
                <a:solidFill>
                  <a:schemeClr val="tx1"/>
                </a:solidFill>
                <a:latin typeface="Arial"/>
                <a:ea typeface="Arial"/>
                <a:cs typeface="Arial"/>
              </a:rPr>
              <a:t>5</a:t>
            </a:r>
            <a:r>
              <a:rPr lang="en-US" sz="1800" b="0" i="0" u="none" strike="noStrike" cap="none" spc="0">
                <a:solidFill>
                  <a:schemeClr val="tx1"/>
                </a:solidFill>
                <a:latin typeface="Arial"/>
                <a:ea typeface="Arial"/>
                <a:cs typeface="Arial"/>
              </a:rPr>
              <a:t> G détectables (</a:t>
            </a:r>
            <a:r>
              <a:rPr lang="en-US" sz="1800" b="0" i="0" u="none" strike="noStrike" cap="none" spc="0">
                <a:solidFill>
                  <a:srgbClr val="0070C0"/>
                </a:solidFill>
                <a:latin typeface="Arial"/>
                <a:ea typeface="Arial"/>
                <a:cs typeface="Arial"/>
              </a:rPr>
              <a:t>Prat+2019, 2020</a:t>
            </a:r>
            <a:r>
              <a:rPr lang="en-US" sz="1800" b="0" i="0" u="none" strike="noStrike" cap="none" spc="0">
                <a:solidFill>
                  <a:schemeClr val="tx1"/>
                </a:solidFill>
                <a:latin typeface="Arial"/>
                <a:ea typeface="Arial"/>
                <a:cs typeface="Arial"/>
              </a:rPr>
              <a:t>)</a:t>
            </a:r>
            <a:endParaRPr lang="en-US" sz="1800" b="0" i="0" u="none" strike="noStrike" cap="none" spc="0">
              <a:solidFill>
                <a:schemeClr val="tx1"/>
              </a:solidFill>
              <a:latin typeface="Arial"/>
              <a:ea typeface="Arial"/>
              <a:cs typeface="Arial"/>
            </a:endParaRPr>
          </a:p>
          <a:p>
            <a:pPr marL="683928" lvl="1" indent="-283878" algn="l">
              <a:buFont typeface="Arial"/>
              <a:buChar char="–"/>
              <a:defRPr/>
            </a:pPr>
            <a:r>
              <a:rPr lang="en-US" sz="1800" b="0" i="0" u="none" strike="noStrike" cap="none" spc="0">
                <a:solidFill>
                  <a:schemeClr val="tx1"/>
                </a:solidFill>
                <a:latin typeface="Arial"/>
                <a:ea typeface="Arial"/>
                <a:cs typeface="Arial"/>
              </a:rPr>
              <a:t> </a:t>
            </a:r>
            <a:r>
              <a:rPr lang="en-US" sz="1800" b="0" i="0" u="none" strike="noStrike" cap="none" spc="0">
                <a:solidFill>
                  <a:srgbClr val="0070C0"/>
                </a:solidFill>
                <a:latin typeface="Arial"/>
                <a:ea typeface="Arial"/>
                <a:cs typeface="Arial"/>
              </a:rPr>
              <a:t>Lignières+2023 </a:t>
            </a:r>
            <a:r>
              <a:rPr lang="en-US" sz="1800" b="0" i="0" u="none" strike="noStrike" cap="none" spc="0">
                <a:solidFill>
                  <a:schemeClr val="tx1"/>
                </a:solidFill>
                <a:latin typeface="Arial"/>
                <a:ea typeface="Arial"/>
                <a:cs typeface="Arial"/>
              </a:rPr>
              <a:t>: signatures du champ magnétique sur modes g / modes de Rossby </a:t>
            </a:r>
            <a:r>
              <a:rPr lang="en-US" sz="1800" b="0" i="0" u="none" strike="noStrike" cap="none" spc="0">
                <a:solidFill>
                  <a:schemeClr val="tx1"/>
                </a:solidFill>
                <a:latin typeface="Arial"/>
                <a:ea typeface="Arial"/>
                <a:cs typeface="Arial"/>
              </a:rPr>
              <a:t>à rechercher dans les données</a:t>
            </a:r>
            <a:endParaRPr lang="en-US" sz="1800" b="0" i="0" u="none" strike="noStrike" cap="none" spc="0">
              <a:solidFill>
                <a:srgbClr val="0070C0"/>
              </a:solidFill>
              <a:latin typeface="Arial"/>
              <a:ea typeface="Arial"/>
              <a:cs typeface="Arial"/>
            </a:endParaRPr>
          </a:p>
        </p:txBody>
      </p:sp>
      <p:sp>
        <p:nvSpPr>
          <p:cNvPr id="135001774" name=""/>
          <p:cNvSpPr txBox="1"/>
          <p:nvPr/>
        </p:nvSpPr>
        <p:spPr bwMode="auto">
          <a:xfrm flipH="0" flipV="0">
            <a:off x="5786185" y="4565232"/>
            <a:ext cx="6133617" cy="2012039"/>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marL="283879" indent="-283879" algn="l">
              <a:buFont typeface="Arial"/>
              <a:buChar char="•"/>
              <a:defRPr/>
            </a:pPr>
            <a:r>
              <a:rPr/>
              <a:t>Pour les rotateurs lents, asymétries attendues dans les multiplets rotationnels (</a:t>
            </a:r>
            <a:r>
              <a:rPr>
                <a:solidFill>
                  <a:srgbClr val="0070C0"/>
                </a:solidFill>
              </a:rPr>
              <a:t>Gough &amp; Thompson 1990</a:t>
            </a:r>
            <a:r>
              <a:rPr/>
              <a:t>)</a:t>
            </a:r>
            <a:endParaRPr/>
          </a:p>
          <a:p>
            <a:pPr algn="l">
              <a:defRPr/>
            </a:pPr>
            <a:endParaRPr/>
          </a:p>
          <a:p>
            <a:pPr marL="283879" indent="-283879" algn="l">
              <a:buFont typeface="Arial"/>
              <a:buChar char="•"/>
              <a:defRPr/>
            </a:pPr>
            <a:r>
              <a:rPr/>
              <a:t>Effets d’un champ magnétique dipolaire axisymétrique sur les modes mixtes dans les géantes rouges (</a:t>
            </a:r>
            <a:r>
              <a:rPr lang="en-US" sz="1800" b="0" i="0" u="none" strike="noStrike" cap="none" spc="0">
                <a:solidFill>
                  <a:srgbClr val="0070C0"/>
                </a:solidFill>
                <a:latin typeface="Arial"/>
                <a:ea typeface="Arial"/>
                <a:cs typeface="Arial"/>
              </a:rPr>
              <a:t>Mathis et al. 2021</a:t>
            </a:r>
            <a:r>
              <a:rPr/>
              <a:t>, </a:t>
            </a:r>
            <a:r>
              <a:rPr lang="en-US" sz="1800" b="0" i="0" u="none" strike="noStrike" cap="none" spc="0">
                <a:solidFill>
                  <a:srgbClr val="0070C0"/>
                </a:solidFill>
                <a:latin typeface="Arial"/>
                <a:ea typeface="Arial"/>
                <a:cs typeface="Arial"/>
              </a:rPr>
              <a:t>Bugnet et al. 2021</a:t>
            </a:r>
            <a:r>
              <a:rPr/>
              <a:t>), généralisé à des champs de géométrie quelconque par </a:t>
            </a:r>
            <a:r>
              <a:rPr>
                <a:solidFill>
                  <a:srgbClr val="0070C0"/>
                </a:solidFill>
              </a:rPr>
              <a:t>Li et al. 2022</a:t>
            </a:r>
            <a:r>
              <a:rPr>
                <a:solidFill>
                  <a:schemeClr val="tx1"/>
                </a:solidFill>
              </a:rPr>
              <a:t>.</a:t>
            </a:r>
            <a:endParaRPr/>
          </a:p>
        </p:txBody>
      </p:sp>
      <p:pic>
        <p:nvPicPr>
          <p:cNvPr id="834522010" name=""/>
          <p:cNvPicPr>
            <a:picLocks noChangeAspect="1"/>
          </p:cNvPicPr>
          <p:nvPr/>
        </p:nvPicPr>
        <p:blipFill>
          <a:blip r:embed="rId3"/>
          <a:stretch/>
        </p:blipFill>
        <p:spPr bwMode="auto">
          <a:xfrm flipH="0" flipV="0">
            <a:off x="302163" y="3801591"/>
            <a:ext cx="5005504" cy="2856400"/>
          </a:xfrm>
          <a:prstGeom prst="rect">
            <a:avLst/>
          </a:prstGeom>
        </p:spPr>
      </p:pic>
      <p:sp>
        <p:nvSpPr>
          <p:cNvPr id="2013116602" name=""/>
          <p:cNvSpPr txBox="1"/>
          <p:nvPr/>
        </p:nvSpPr>
        <p:spPr bwMode="auto">
          <a:xfrm flipH="0" flipV="0">
            <a:off x="3460143" y="6385804"/>
            <a:ext cx="2245321" cy="366118"/>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lgn="l">
              <a:defRPr/>
            </a:pPr>
            <a:r>
              <a:rPr lang="en-US" b="0" i="0" u="none" strike="noStrike" cap="none" spc="0">
                <a:solidFill>
                  <a:srgbClr val="0070C0"/>
                </a:solidFill>
                <a:latin typeface="Arial"/>
                <a:ea typeface="Arial"/>
                <a:cs typeface="Arial"/>
              </a:rPr>
              <a:t>Bugnet et al. 2021</a:t>
            </a:r>
            <a:endParaRPr b="1"/>
          </a:p>
        </p:txBody>
      </p:sp>
      <p:sp>
        <p:nvSpPr>
          <p:cNvPr id="1303523017" name=""/>
          <p:cNvSpPr txBox="1"/>
          <p:nvPr/>
        </p:nvSpPr>
        <p:spPr bwMode="auto">
          <a:xfrm flipH="0" flipV="0">
            <a:off x="396930" y="2882089"/>
            <a:ext cx="7413268" cy="640440"/>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marL="283879" indent="-283879" algn="l">
              <a:buFont typeface="Arial"/>
              <a:buChar char="•"/>
              <a:defRPr/>
            </a:pPr>
            <a:r>
              <a:rPr/>
              <a:t>Traitement non-perturbatif pour de forts champs toroidaux </a:t>
            </a:r>
            <a:r>
              <a:rPr lang="en-US" sz="1800" b="0" i="0" u="none" strike="noStrike" cap="none" spc="0">
                <a:solidFill>
                  <a:schemeClr val="tx1"/>
                </a:solidFill>
                <a:latin typeface="Arial"/>
                <a:ea typeface="Arial"/>
                <a:cs typeface="Arial"/>
              </a:rPr>
              <a:t>(</a:t>
            </a:r>
            <a:r>
              <a:rPr lang="en-US" sz="1800" b="0" i="0" u="none" strike="noStrike" cap="none" spc="0">
                <a:solidFill>
                  <a:srgbClr val="0070C0"/>
                </a:solidFill>
                <a:latin typeface="Arial"/>
                <a:ea typeface="Arial"/>
                <a:cs typeface="Arial"/>
              </a:rPr>
              <a:t>Dhouib+2022</a:t>
            </a:r>
            <a:r>
              <a:rPr lang="en-US" sz="1800" b="0" i="0" u="none" strike="noStrike" cap="none" spc="0">
                <a:solidFill>
                  <a:schemeClr val="tx1"/>
                </a:solidFill>
                <a:latin typeface="Arial"/>
                <a:ea typeface="Arial"/>
                <a:cs typeface="Arial"/>
              </a:rPr>
              <a:t>) : détectables avec Kepler, TESS CVZ, Plato</a:t>
            </a:r>
            <a:endParaRPr/>
          </a:p>
        </p:txBody>
      </p:sp>
      <p:pic>
        <p:nvPicPr>
          <p:cNvPr id="170288683" name=""/>
          <p:cNvPicPr>
            <a:picLocks noChangeAspect="1"/>
          </p:cNvPicPr>
          <p:nvPr/>
        </p:nvPicPr>
        <p:blipFill>
          <a:blip r:embed="rId4"/>
          <a:stretch/>
        </p:blipFill>
        <p:spPr bwMode="auto">
          <a:xfrm flipH="0" flipV="0">
            <a:off x="7467681" y="948535"/>
            <a:ext cx="4507758" cy="3370880"/>
          </a:xfrm>
          <a:prstGeom prst="rect">
            <a:avLst/>
          </a:prstGeom>
        </p:spPr>
      </p:pic>
      <p:sp>
        <p:nvSpPr>
          <p:cNvPr id="145050038" name=""/>
          <p:cNvSpPr txBox="1"/>
          <p:nvPr/>
        </p:nvSpPr>
        <p:spPr bwMode="auto">
          <a:xfrm flipH="0" flipV="0">
            <a:off x="9505127" y="3503119"/>
            <a:ext cx="2250000" cy="366118"/>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lgn="l">
              <a:defRPr/>
            </a:pPr>
            <a:r>
              <a:rPr lang="en-US" b="0" i="0" u="none" strike="noStrike" cap="none" spc="0">
                <a:solidFill>
                  <a:srgbClr val="0070C0"/>
                </a:solidFill>
                <a:latin typeface="Arial"/>
                <a:ea typeface="Arial"/>
                <a:cs typeface="Arial"/>
              </a:rPr>
              <a:t>Lignières et al. 2023</a:t>
            </a:r>
            <a:endParaRPr b="1"/>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310266525" name=""/>
          <p:cNvSpPr txBox="1"/>
          <p:nvPr/>
        </p:nvSpPr>
        <p:spPr bwMode="auto">
          <a:xfrm flipH="0" flipV="0">
            <a:off x="380639" y="363630"/>
            <a:ext cx="11430720" cy="488039"/>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lgn="ctr">
              <a:defRPr/>
            </a:pPr>
            <a:r>
              <a:rPr sz="2600" b="1"/>
              <a:t>Détection sismique de champ magnétique au coeur de géantes rouges</a:t>
            </a:r>
            <a:endParaRPr sz="2600" b="1"/>
          </a:p>
        </p:txBody>
      </p:sp>
      <p:pic>
        <p:nvPicPr>
          <p:cNvPr id="1572851009" name=""/>
          <p:cNvPicPr>
            <a:picLocks noChangeAspect="1"/>
          </p:cNvPicPr>
          <p:nvPr/>
        </p:nvPicPr>
        <p:blipFill>
          <a:blip r:embed="rId3"/>
          <a:stretch/>
        </p:blipFill>
        <p:spPr bwMode="auto">
          <a:xfrm flipH="0" flipV="0">
            <a:off x="8210725" y="1033219"/>
            <a:ext cx="3498566" cy="3370880"/>
          </a:xfrm>
          <a:prstGeom prst="rect">
            <a:avLst/>
          </a:prstGeom>
        </p:spPr>
      </p:pic>
      <p:pic>
        <p:nvPicPr>
          <p:cNvPr id="2065159684" name=""/>
          <p:cNvPicPr>
            <a:picLocks noChangeAspect="1"/>
          </p:cNvPicPr>
          <p:nvPr/>
        </p:nvPicPr>
        <p:blipFill>
          <a:blip r:embed="rId4"/>
          <a:stretch/>
        </p:blipFill>
        <p:spPr bwMode="auto">
          <a:xfrm flipH="0" flipV="0">
            <a:off x="73901" y="3590082"/>
            <a:ext cx="7390068" cy="3219390"/>
          </a:xfrm>
          <a:prstGeom prst="rect">
            <a:avLst/>
          </a:prstGeom>
        </p:spPr>
      </p:pic>
      <p:sp>
        <p:nvSpPr>
          <p:cNvPr id="1109049471" name=""/>
          <p:cNvSpPr txBox="1"/>
          <p:nvPr/>
        </p:nvSpPr>
        <p:spPr bwMode="auto">
          <a:xfrm flipH="0" flipV="0">
            <a:off x="503094" y="1163718"/>
            <a:ext cx="7178553" cy="2164439"/>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marL="283879" indent="-283879" algn="l">
              <a:buFont typeface="Arial"/>
              <a:buChar char="•"/>
              <a:defRPr/>
            </a:pPr>
            <a:r>
              <a:rPr lang="en-US" sz="1800" b="0" i="0" u="none" strike="noStrike" cap="none" spc="0">
                <a:solidFill>
                  <a:schemeClr val="tx1"/>
                </a:solidFill>
                <a:latin typeface="Arial"/>
                <a:ea typeface="Arial"/>
                <a:cs typeface="Arial"/>
              </a:rPr>
              <a:t> </a:t>
            </a:r>
            <a:r>
              <a:rPr lang="en-US" sz="1800" b="0" i="0" u="none" strike="noStrike" cap="none" spc="0">
                <a:solidFill>
                  <a:srgbClr val="0070C0"/>
                </a:solidFill>
                <a:latin typeface="Arial"/>
                <a:ea typeface="Arial"/>
                <a:cs typeface="Arial"/>
              </a:rPr>
              <a:t>Li et al. 2022, 2023</a:t>
            </a:r>
            <a:r>
              <a:rPr/>
              <a:t>: Détection de fortes asymétries d’origine magnétique dans 13 géantes rouges </a:t>
            </a:r>
            <a:r>
              <a:rPr i="1"/>
              <a:t>Kepler</a:t>
            </a:r>
            <a:r>
              <a:rPr i="0"/>
              <a:t>. Leur interprétation a nécessité de généraliser le traitement perturbatif au cas de champs quelconques</a:t>
            </a:r>
            <a:endParaRPr lang="en-US" sz="1800" b="0" i="0" u="none" strike="noStrike" cap="none" spc="0">
              <a:solidFill>
                <a:srgbClr val="0070C0"/>
              </a:solidFill>
              <a:latin typeface="Arial"/>
              <a:ea typeface="Arial"/>
              <a:cs typeface="Arial"/>
            </a:endParaRPr>
          </a:p>
          <a:p>
            <a:pPr algn="l">
              <a:defRPr/>
            </a:pPr>
            <a:endParaRPr sz="1000" b="0" i="0" u="none" strike="noStrike" cap="none" spc="0">
              <a:solidFill>
                <a:srgbClr val="0070C0"/>
              </a:solidFill>
              <a:latin typeface="Times New Roman"/>
              <a:cs typeface="Times New Roman"/>
            </a:endParaRPr>
          </a:p>
          <a:p>
            <a:pPr marL="683928" lvl="1" indent="-283878" algn="l">
              <a:buFont typeface="Arial"/>
              <a:buChar char="–"/>
              <a:defRPr/>
            </a:pPr>
            <a:r>
              <a:rPr lang="en-US" sz="1800" b="0" i="1" u="none" strike="noStrike" cap="none" spc="0">
                <a:solidFill>
                  <a:schemeClr val="tx1"/>
                </a:solidFill>
                <a:latin typeface="Arial"/>
                <a:ea typeface="Arial"/>
                <a:cs typeface="Arial"/>
              </a:rPr>
              <a:t>B</a:t>
            </a:r>
            <a:r>
              <a:rPr lang="en-US" sz="1800" b="0" i="1" u="none" strike="noStrike" cap="none" spc="0" baseline="-25000">
                <a:solidFill>
                  <a:schemeClr val="tx1"/>
                </a:solidFill>
                <a:latin typeface="Arial"/>
                <a:ea typeface="Arial"/>
                <a:cs typeface="Arial"/>
              </a:rPr>
              <a:t>r</a:t>
            </a:r>
            <a:r>
              <a:rPr lang="en-US" sz="1800" b="0" i="0" u="none" strike="noStrike" cap="none" spc="0">
                <a:solidFill>
                  <a:schemeClr val="tx1"/>
                </a:solidFill>
                <a:latin typeface="Arial"/>
                <a:ea typeface="Arial"/>
                <a:cs typeface="Arial"/>
              </a:rPr>
              <a:t> ~ 20 à 150 kG (5 à 30% du champ critique) au coeur</a:t>
            </a:r>
            <a:endParaRPr lang="en-US" sz="1800" b="0" i="0" u="none" strike="noStrike" cap="none" spc="0">
              <a:solidFill>
                <a:schemeClr val="tx1"/>
              </a:solidFill>
              <a:latin typeface="Arial"/>
              <a:ea typeface="Arial"/>
              <a:cs typeface="Arial"/>
            </a:endParaRPr>
          </a:p>
          <a:p>
            <a:pPr marL="683928" lvl="1" indent="-283878" algn="l">
              <a:buFont typeface="Arial"/>
              <a:buChar char="–"/>
              <a:defRPr/>
            </a:pPr>
            <a:r>
              <a:rPr lang="en-US" sz="1800" b="0" i="0" u="none" strike="noStrike" cap="none" spc="0">
                <a:solidFill>
                  <a:schemeClr val="tx1"/>
                </a:solidFill>
                <a:latin typeface="Arial"/>
                <a:ea typeface="Arial"/>
                <a:cs typeface="Arial"/>
              </a:rPr>
              <a:t>Champs de topologies diverses</a:t>
            </a:r>
            <a:endParaRPr lang="en-US" sz="1800" b="0" i="0" u="none" strike="noStrike" cap="none" spc="0">
              <a:solidFill>
                <a:schemeClr val="tx1"/>
              </a:solidFill>
              <a:latin typeface="Arial"/>
              <a:ea typeface="Arial"/>
              <a:cs typeface="Arial"/>
            </a:endParaRPr>
          </a:p>
          <a:p>
            <a:pPr marL="683928" lvl="1" indent="-283878" algn="l">
              <a:buFont typeface="Arial"/>
              <a:buChar char="–"/>
              <a:defRPr/>
            </a:pPr>
            <a:r>
              <a:rPr lang="en-US" sz="1800" b="0" i="0" u="none" strike="noStrike" cap="none" spc="0">
                <a:solidFill>
                  <a:schemeClr val="tx1"/>
                </a:solidFill>
                <a:latin typeface="Arial"/>
                <a:ea typeface="Arial"/>
                <a:cs typeface="Arial"/>
              </a:rPr>
              <a:t>Les champs mesurés diminuent au cours de l’évolution</a:t>
            </a:r>
            <a:endParaRPr lang="en-US" sz="1800" b="0" i="0" u="none" strike="noStrike" cap="none" spc="0">
              <a:solidFill>
                <a:schemeClr val="tx1"/>
              </a:solidFill>
              <a:latin typeface="Arial"/>
              <a:ea typeface="Arial"/>
              <a:cs typeface="Arial"/>
            </a:endParaRPr>
          </a:p>
        </p:txBody>
      </p:sp>
      <p:sp>
        <p:nvSpPr>
          <p:cNvPr id="383747837" name=""/>
          <p:cNvSpPr txBox="1"/>
          <p:nvPr/>
        </p:nvSpPr>
        <p:spPr bwMode="auto">
          <a:xfrm flipH="0" flipV="0">
            <a:off x="5578288" y="4442391"/>
            <a:ext cx="6409461" cy="640440"/>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marL="283879" indent="-283879" algn="l">
              <a:buFont typeface="Arial"/>
              <a:buChar char="•"/>
              <a:defRPr/>
            </a:pPr>
            <a:r>
              <a:rPr i="0"/>
              <a:t>Des champs plus forts modifient la régularité en période des modes g (</a:t>
            </a:r>
            <a:r>
              <a:rPr lang="en-US" sz="1800" b="0" i="0" u="none" strike="noStrike" cap="none" spc="0">
                <a:solidFill>
                  <a:srgbClr val="0070C0"/>
                </a:solidFill>
                <a:latin typeface="Arial"/>
                <a:ea typeface="Arial"/>
                <a:cs typeface="Arial"/>
              </a:rPr>
              <a:t>Li et al. 2022</a:t>
            </a:r>
            <a:r>
              <a:rPr i="0"/>
              <a:t>, </a:t>
            </a:r>
            <a:r>
              <a:rPr i="0">
                <a:solidFill>
                  <a:srgbClr val="0070C0"/>
                </a:solidFill>
              </a:rPr>
              <a:t>Bugnet et al. 2022</a:t>
            </a:r>
            <a:r>
              <a:rPr i="0"/>
              <a:t>)</a:t>
            </a:r>
            <a:endParaRPr i="0"/>
          </a:p>
        </p:txBody>
      </p:sp>
      <p:sp>
        <p:nvSpPr>
          <p:cNvPr id="1488238194" name=""/>
          <p:cNvSpPr txBox="1"/>
          <p:nvPr/>
        </p:nvSpPr>
        <p:spPr bwMode="auto">
          <a:xfrm flipH="0" flipV="0">
            <a:off x="7518048" y="5199777"/>
            <a:ext cx="4471141" cy="914760"/>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marL="283879" indent="-283879" algn="l">
              <a:buFont typeface="Arial"/>
              <a:buChar char="•"/>
              <a:defRPr/>
            </a:pPr>
            <a:r>
              <a:rPr lang="en-US" sz="1800" b="0" i="0" u="none" strike="noStrike" cap="none" spc="0">
                <a:solidFill>
                  <a:schemeClr val="tx1"/>
                </a:solidFill>
                <a:latin typeface="Arial"/>
                <a:ea typeface="Arial"/>
                <a:cs typeface="Arial"/>
              </a:rPr>
              <a:t> </a:t>
            </a:r>
            <a:r>
              <a:rPr lang="en-US" sz="1800" b="0" i="0" u="none" strike="noStrike" cap="none" spc="0">
                <a:solidFill>
                  <a:srgbClr val="0070C0"/>
                </a:solidFill>
                <a:latin typeface="Arial"/>
                <a:ea typeface="Arial"/>
                <a:cs typeface="Arial"/>
              </a:rPr>
              <a:t>Deheuvels et al. 2023</a:t>
            </a:r>
            <a:r>
              <a:rPr/>
              <a:t>: Détection de champs magnétiques ~ champ critique au coeur de 10 géantes rouges </a:t>
            </a:r>
            <a:r>
              <a:rPr i="1"/>
              <a:t>Kepler</a:t>
            </a:r>
            <a:endParaRPr i="0"/>
          </a:p>
        </p:txBody>
      </p:sp>
      <p:sp>
        <p:nvSpPr>
          <p:cNvPr id="127352769" name=""/>
          <p:cNvSpPr txBox="1"/>
          <p:nvPr/>
        </p:nvSpPr>
        <p:spPr bwMode="auto">
          <a:xfrm flipH="0" flipV="0">
            <a:off x="8364279" y="6280042"/>
            <a:ext cx="3061308" cy="427079"/>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defRPr/>
            </a:pPr>
            <a:r>
              <a:rPr sz="2200" b="1"/>
              <a:t>cf talk J. Ballot</a:t>
            </a:r>
            <a:endParaRPr sz="2200" b="1"/>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1723862016" name=""/>
          <p:cNvSpPr txBox="1"/>
          <p:nvPr/>
        </p:nvSpPr>
        <p:spPr bwMode="auto">
          <a:xfrm flipH="0" flipV="0">
            <a:off x="3614462" y="202191"/>
            <a:ext cx="5722299" cy="488039"/>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lgn="l">
              <a:defRPr/>
            </a:pPr>
            <a:r>
              <a:rPr sz="2600" b="1"/>
              <a:t>Instabilité magnéto-rotationnelle</a:t>
            </a:r>
            <a:endParaRPr sz="2600" b="1"/>
          </a:p>
        </p:txBody>
      </p:sp>
      <p:pic>
        <p:nvPicPr>
          <p:cNvPr id="1058532300" name=""/>
          <p:cNvPicPr>
            <a:picLocks noChangeAspect="1"/>
          </p:cNvPicPr>
          <p:nvPr/>
        </p:nvPicPr>
        <p:blipFill>
          <a:blip r:embed="rId3"/>
          <a:stretch/>
        </p:blipFill>
        <p:spPr bwMode="auto">
          <a:xfrm flipH="0" flipV="0">
            <a:off x="377715" y="1015104"/>
            <a:ext cx="6097897" cy="2627772"/>
          </a:xfrm>
          <a:prstGeom prst="rect">
            <a:avLst/>
          </a:prstGeom>
        </p:spPr>
      </p:pic>
      <p:pic>
        <p:nvPicPr>
          <p:cNvPr id="1493588146" name=""/>
          <p:cNvPicPr>
            <a:picLocks noChangeAspect="1"/>
          </p:cNvPicPr>
          <p:nvPr/>
        </p:nvPicPr>
        <p:blipFill>
          <a:blip r:embed="rId4"/>
          <a:stretch/>
        </p:blipFill>
        <p:spPr bwMode="auto">
          <a:xfrm flipH="0" flipV="0">
            <a:off x="735627" y="4062132"/>
            <a:ext cx="3440760" cy="2547560"/>
          </a:xfrm>
          <a:prstGeom prst="rect">
            <a:avLst/>
          </a:prstGeom>
        </p:spPr>
      </p:pic>
      <p:sp>
        <p:nvSpPr>
          <p:cNvPr id="46687968" name=""/>
          <p:cNvSpPr txBox="1"/>
          <p:nvPr/>
        </p:nvSpPr>
        <p:spPr bwMode="auto">
          <a:xfrm flipH="0" flipV="0">
            <a:off x="6792845" y="1070865"/>
            <a:ext cx="5184307" cy="4755239"/>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marL="283878" indent="-283878" algn="l">
              <a:buFont typeface="Arial"/>
              <a:buChar char="•"/>
              <a:defRPr/>
            </a:pPr>
            <a:r>
              <a:rPr lang="en-US" sz="1800" b="0" i="0" u="none" strike="noStrike" cap="none" spc="0">
                <a:solidFill>
                  <a:schemeClr val="tx1"/>
                </a:solidFill>
                <a:latin typeface="+mn-lt"/>
                <a:ea typeface="+mn-ea"/>
                <a:cs typeface="+mn-cs"/>
              </a:rPr>
              <a:t>Développement de la MRI </a:t>
            </a:r>
            <a:r>
              <a:rPr/>
              <a:t>mis en évidence dans des simulations 3D sans stratification (</a:t>
            </a:r>
            <a:r>
              <a:rPr>
                <a:solidFill>
                  <a:srgbClr val="0070C0"/>
                </a:solidFill>
              </a:rPr>
              <a:t>Meduri+19</a:t>
            </a:r>
            <a:r>
              <a:rPr/>
              <a:t>) et 2D avec stratification (</a:t>
            </a:r>
            <a:r>
              <a:rPr>
                <a:solidFill>
                  <a:srgbClr val="0070C0"/>
                </a:solidFill>
              </a:rPr>
              <a:t>Philidet+20</a:t>
            </a:r>
            <a:r>
              <a:rPr/>
              <a:t>) =&gt; la MRI peut se développer en présence de stratification</a:t>
            </a:r>
            <a:r>
              <a:rPr/>
              <a:t> </a:t>
            </a:r>
            <a:endParaRPr/>
          </a:p>
          <a:p>
            <a:pPr marL="283879" indent="-283879" algn="l">
              <a:buFont typeface="Arial"/>
              <a:buChar char="•"/>
              <a:defRPr/>
            </a:pPr>
            <a:endParaRPr/>
          </a:p>
          <a:p>
            <a:pPr marL="283879" indent="-283879" algn="l">
              <a:buFont typeface="Arial"/>
              <a:buChar char="•"/>
              <a:defRPr/>
            </a:pPr>
            <a:r>
              <a:rPr lang="en-US" sz="1800" b="0" i="0" u="none" strike="noStrike" cap="none" spc="0">
                <a:solidFill>
                  <a:schemeClr val="tx1"/>
                </a:solidFill>
                <a:latin typeface="Arial"/>
                <a:ea typeface="Arial"/>
                <a:cs typeface="Arial"/>
              </a:rPr>
              <a:t>L’écoulement est d’abord stable, la rotation différentielle est fortement modifiée par la tension magnétique. </a:t>
            </a:r>
            <a:r>
              <a:rPr lang="en-US" sz="1800" b="0" i="0" u="none" strike="noStrike" cap="none" spc="0">
                <a:solidFill>
                  <a:schemeClr val="tx1"/>
                </a:solidFill>
                <a:latin typeface="Arial"/>
                <a:ea typeface="Arial"/>
                <a:cs typeface="Arial"/>
              </a:rPr>
              <a:t>La MRI croît quand un gradient latitudinal de champ apparaît (car stratification stable stabilise le gradient radial)</a:t>
            </a:r>
            <a:endParaRPr/>
          </a:p>
          <a:p>
            <a:pPr marL="283879" indent="-283879" algn="l">
              <a:buFont typeface="Arial"/>
              <a:buChar char="•"/>
              <a:defRPr/>
            </a:pPr>
            <a:endParaRPr/>
          </a:p>
          <a:p>
            <a:pPr marL="283879" indent="-283879" algn="l">
              <a:buFont typeface="Arial"/>
              <a:buChar char="•"/>
              <a:defRPr/>
            </a:pPr>
            <a:r>
              <a:rPr lang="en-US" sz="1800" b="0" i="0" u="none" strike="noStrike" cap="none" spc="0">
                <a:solidFill>
                  <a:schemeClr val="tx1"/>
                </a:solidFill>
                <a:latin typeface="Arial"/>
                <a:ea typeface="Arial"/>
                <a:cs typeface="Arial"/>
              </a:rPr>
              <a:t> </a:t>
            </a:r>
            <a:r>
              <a:rPr lang="en-US" sz="1800" b="0" i="0" u="none" strike="noStrike" cap="none" spc="0">
                <a:solidFill>
                  <a:srgbClr val="0070C0"/>
                </a:solidFill>
                <a:latin typeface="Arial"/>
                <a:ea typeface="Arial"/>
                <a:cs typeface="Arial"/>
              </a:rPr>
              <a:t>Gouhier et al. 2022</a:t>
            </a:r>
            <a:r>
              <a:rPr lang="en-US" sz="1800" b="0" i="0" u="none" strike="noStrike" cap="none" spc="0">
                <a:solidFill>
                  <a:schemeClr val="tx1"/>
                </a:solidFill>
                <a:latin typeface="Arial"/>
                <a:ea typeface="Arial"/>
                <a:cs typeface="Arial"/>
              </a:rPr>
              <a:t> ont obtenu une MRI axisymétrique qui détruit le champ à grande échelle </a:t>
            </a:r>
            <a:r>
              <a:rPr/>
              <a:t>: pourrait expliquer l’évolution rotationnelle des sous-géantes (</a:t>
            </a:r>
            <a:r>
              <a:rPr>
                <a:solidFill>
                  <a:srgbClr val="0070C0"/>
                </a:solidFill>
              </a:rPr>
              <a:t>Spada et al. 2016, Deheuvels et al. 2020</a:t>
            </a:r>
            <a:r>
              <a:rPr/>
              <a:t>)</a:t>
            </a:r>
            <a:endParaRPr/>
          </a:p>
        </p:txBody>
      </p:sp>
      <p:sp>
        <p:nvSpPr>
          <p:cNvPr id="857194769" name=""/>
          <p:cNvSpPr txBox="1"/>
          <p:nvPr/>
        </p:nvSpPr>
        <p:spPr bwMode="auto">
          <a:xfrm flipH="0" flipV="0">
            <a:off x="377715" y="903046"/>
            <a:ext cx="3653237" cy="335639"/>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lgn="l">
              <a:defRPr/>
            </a:pPr>
            <a:r>
              <a:rPr sz="1600">
                <a:solidFill>
                  <a:srgbClr val="0070C0"/>
                </a:solidFill>
              </a:rPr>
              <a:t>Jouve et al. 2020 (pas de forçage)</a:t>
            </a:r>
            <a:endParaRPr sz="1600">
              <a:solidFill>
                <a:srgbClr val="0070C0"/>
              </a:solidFill>
            </a:endParaRPr>
          </a:p>
        </p:txBody>
      </p:sp>
      <p:sp>
        <p:nvSpPr>
          <p:cNvPr id="833722516" name=""/>
          <p:cNvSpPr txBox="1"/>
          <p:nvPr/>
        </p:nvSpPr>
        <p:spPr bwMode="auto">
          <a:xfrm flipH="0" flipV="0">
            <a:off x="377715" y="3726492"/>
            <a:ext cx="4556680" cy="335639"/>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lgn="l">
              <a:defRPr/>
            </a:pPr>
            <a:r>
              <a:rPr sz="1600">
                <a:solidFill>
                  <a:srgbClr val="0070C0"/>
                </a:solidFill>
              </a:rPr>
              <a:t>Gouhier et al. 2022 (forçage par contraction)</a:t>
            </a:r>
            <a:endParaRPr sz="1600">
              <a:solidFill>
                <a:srgbClr val="0070C0"/>
              </a:solidFill>
            </a:endParaRPr>
          </a:p>
        </p:txBody>
      </p:sp>
      <p:sp>
        <p:nvSpPr>
          <p:cNvPr id="836378836" name=""/>
          <p:cNvSpPr txBox="1"/>
          <p:nvPr/>
        </p:nvSpPr>
        <p:spPr bwMode="auto">
          <a:xfrm flipH="0" flipV="0">
            <a:off x="7855244" y="6005592"/>
            <a:ext cx="3063467" cy="427079"/>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defRPr/>
            </a:pPr>
            <a:r>
              <a:rPr sz="2200" b="1"/>
              <a:t>cf talk L. Jouve</a:t>
            </a:r>
            <a:endParaRPr sz="2200" b="1"/>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267236424" name=""/>
          <p:cNvSpPr txBox="1"/>
          <p:nvPr/>
        </p:nvSpPr>
        <p:spPr bwMode="auto">
          <a:xfrm flipH="0" flipV="0">
            <a:off x="2439742" y="250624"/>
            <a:ext cx="7783649" cy="488039"/>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lgn="l">
              <a:defRPr/>
            </a:pPr>
            <a:r>
              <a:rPr sz="2600" b="1"/>
              <a:t>Instabilité magnéto-rotationnelle : cas dynamo</a:t>
            </a:r>
            <a:endParaRPr sz="2600" b="1"/>
          </a:p>
        </p:txBody>
      </p:sp>
      <p:pic>
        <p:nvPicPr>
          <p:cNvPr id="1429630005" name=""/>
          <p:cNvPicPr>
            <a:picLocks noChangeAspect="1"/>
          </p:cNvPicPr>
          <p:nvPr/>
        </p:nvPicPr>
        <p:blipFill>
          <a:blip r:embed="rId3"/>
          <a:stretch/>
        </p:blipFill>
        <p:spPr bwMode="auto">
          <a:xfrm flipH="0" flipV="0">
            <a:off x="7313262" y="1002444"/>
            <a:ext cx="4497372" cy="3064143"/>
          </a:xfrm>
          <a:prstGeom prst="rect">
            <a:avLst/>
          </a:prstGeom>
        </p:spPr>
      </p:pic>
      <p:sp>
        <p:nvSpPr>
          <p:cNvPr id="1270267372" name=""/>
          <p:cNvSpPr txBox="1"/>
          <p:nvPr/>
        </p:nvSpPr>
        <p:spPr bwMode="auto">
          <a:xfrm flipH="0" flipV="0">
            <a:off x="696868" y="1244641"/>
            <a:ext cx="6379845" cy="1737720"/>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lgn="l">
              <a:defRPr/>
            </a:pPr>
            <a:r>
              <a:rPr lang="en-US" sz="1800" b="0" i="0" u="none" strike="noStrike" cap="none" spc="0">
                <a:solidFill>
                  <a:srgbClr val="0070C0"/>
                </a:solidFill>
                <a:latin typeface="+mn-lt"/>
                <a:ea typeface="+mn-ea"/>
                <a:cs typeface="+mn-cs"/>
              </a:rPr>
              <a:t>Reboul-Salze et al. 2021, 2022</a:t>
            </a:r>
            <a:r>
              <a:rPr lang="en-US" sz="1800" b="0" i="0" u="none" strike="noStrike" cap="none" spc="0">
                <a:solidFill>
                  <a:srgbClr val="0070C0"/>
                </a:solidFill>
                <a:latin typeface="+mn-lt"/>
                <a:ea typeface="+mn-ea"/>
                <a:cs typeface="+mn-cs"/>
              </a:rPr>
              <a:t> : </a:t>
            </a:r>
            <a:r>
              <a:rPr/>
              <a:t>MRI dans les proto-étoiles à neutrons. Une dynamo basée sur la MRI apparaît à des valeurs de Pm élevées </a:t>
            </a:r>
            <a:endParaRPr/>
          </a:p>
          <a:p>
            <a:pPr algn="l">
              <a:defRPr/>
            </a:pPr>
            <a:endParaRPr sz="1800">
              <a:solidFill>
                <a:srgbClr val="0070C0"/>
              </a:solidFill>
            </a:endParaRPr>
          </a:p>
          <a:p>
            <a:pPr algn="l">
              <a:defRPr/>
            </a:pPr>
            <a:r>
              <a:rPr/>
              <a:t>Le champ est amplifié jusqu’à des valeurs autour de 10</a:t>
            </a:r>
            <a:r>
              <a:rPr baseline="30000"/>
              <a:t>15</a:t>
            </a:r>
            <a:r>
              <a:rPr/>
              <a:t> G, typiques des magnétars. </a:t>
            </a:r>
            <a:r>
              <a:rPr/>
              <a:t>Cette dynamo présente des cycles.</a:t>
            </a:r>
            <a:endParaRPr/>
          </a:p>
        </p:txBody>
      </p:sp>
      <p:sp>
        <p:nvSpPr>
          <p:cNvPr id="120565536" name=""/>
          <p:cNvSpPr txBox="1"/>
          <p:nvPr/>
        </p:nvSpPr>
        <p:spPr bwMode="auto">
          <a:xfrm flipH="0" flipV="0">
            <a:off x="8696860" y="738664"/>
            <a:ext cx="3322705" cy="366119"/>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lgn="l">
              <a:defRPr/>
            </a:pPr>
            <a:r>
              <a:rPr>
                <a:solidFill>
                  <a:srgbClr val="0070C0"/>
                </a:solidFill>
              </a:rPr>
              <a:t>Reboul-Salze et al. 2021, 2022</a:t>
            </a:r>
            <a:endParaRPr>
              <a:solidFill>
                <a:srgbClr val="0070C0"/>
              </a:solidFill>
            </a:endParaRPr>
          </a:p>
        </p:txBody>
      </p:sp>
      <p:sp>
        <p:nvSpPr>
          <p:cNvPr id="971728693" name=""/>
          <p:cNvSpPr txBox="1"/>
          <p:nvPr/>
        </p:nvSpPr>
        <p:spPr bwMode="auto">
          <a:xfrm flipH="0" flipV="0">
            <a:off x="6331565" y="4290279"/>
            <a:ext cx="5560867" cy="2012039"/>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lgn="l">
              <a:defRPr/>
            </a:pPr>
            <a:r>
              <a:rPr/>
              <a:t>Dynamo MRI à Pm de l’ordre de 1. </a:t>
            </a:r>
            <a:r>
              <a:rPr lang="en-US" sz="1800" b="0" i="0" u="none" strike="noStrike" cap="none" spc="0">
                <a:solidFill>
                  <a:schemeClr val="tx1"/>
                </a:solidFill>
                <a:latin typeface="Arial"/>
                <a:ea typeface="Arial"/>
                <a:cs typeface="Arial"/>
              </a:rPr>
              <a:t>Le tenseur de Maxwell domine le transport de moment cinétique</a:t>
            </a:r>
            <a:endParaRPr/>
          </a:p>
          <a:p>
            <a:pPr algn="l">
              <a:defRPr/>
            </a:pPr>
            <a:endParaRPr/>
          </a:p>
          <a:p>
            <a:pPr algn="l">
              <a:defRPr/>
            </a:pPr>
            <a:r>
              <a:rPr/>
              <a:t>Scaling de la viscosité effective en (N/</a:t>
            </a:r>
            <a:r>
              <a:rPr lang="en-US" sz="1800" b="0" i="0" u="none" strike="noStrike" cap="none" spc="0">
                <a:solidFill>
                  <a:schemeClr val="tx1"/>
                </a:solidFill>
                <a:latin typeface="Arial"/>
                <a:ea typeface="Arial"/>
                <a:cs typeface="Arial"/>
              </a:rPr>
              <a:t>Ω</a:t>
            </a:r>
            <a:r>
              <a:rPr/>
              <a:t>)</a:t>
            </a:r>
            <a:r>
              <a:rPr baseline="30000"/>
              <a:t>-1/2</a:t>
            </a:r>
            <a:r>
              <a:rPr/>
              <a:t> donc MRI moins sensible à la stratification que l’instabilité de Tayler (</a:t>
            </a:r>
            <a:r>
              <a:rPr>
                <a:solidFill>
                  <a:srgbClr val="0070C0"/>
                </a:solidFill>
              </a:rPr>
              <a:t>Spruit 2002, Fuller et al. 2019</a:t>
            </a:r>
            <a:r>
              <a:rPr/>
              <a:t>)</a:t>
            </a:r>
            <a:endParaRPr/>
          </a:p>
          <a:p>
            <a:pPr algn="l">
              <a:defRPr/>
            </a:pPr>
            <a:endParaRPr/>
          </a:p>
        </p:txBody>
      </p:sp>
      <p:pic>
        <p:nvPicPr>
          <p:cNvPr id="494257734" name=""/>
          <p:cNvPicPr>
            <a:picLocks noChangeAspect="1"/>
          </p:cNvPicPr>
          <p:nvPr/>
        </p:nvPicPr>
        <p:blipFill>
          <a:blip r:embed="rId4"/>
          <a:stretch/>
        </p:blipFill>
        <p:spPr bwMode="auto">
          <a:xfrm flipH="0" flipV="0">
            <a:off x="311582" y="3952067"/>
            <a:ext cx="5770212" cy="2592414"/>
          </a:xfrm>
          <a:prstGeom prst="rect">
            <a:avLst/>
          </a:prstGeom>
        </p:spPr>
      </p:pic>
      <p:sp>
        <p:nvSpPr>
          <p:cNvPr id="463018146" name=""/>
          <p:cNvSpPr txBox="1"/>
          <p:nvPr/>
        </p:nvSpPr>
        <p:spPr bwMode="auto">
          <a:xfrm flipH="0" flipV="0">
            <a:off x="3739693" y="3505227"/>
            <a:ext cx="2147222" cy="366119"/>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lgn="l">
              <a:defRPr/>
            </a:pPr>
            <a:r>
              <a:rPr>
                <a:solidFill>
                  <a:srgbClr val="0070C0"/>
                </a:solidFill>
              </a:rPr>
              <a:t>Meduri et al. 2023</a:t>
            </a:r>
            <a:endParaRPr>
              <a:solidFill>
                <a:srgbClr val="0070C0"/>
              </a:solidFill>
            </a:endParaRPr>
          </a:p>
        </p:txBody>
      </p:sp>
      <p:sp>
        <p:nvSpPr>
          <p:cNvPr id="364009777" name=""/>
          <p:cNvSpPr txBox="1"/>
          <p:nvPr/>
        </p:nvSpPr>
        <p:spPr bwMode="auto">
          <a:xfrm flipH="0" flipV="0">
            <a:off x="7159562" y="6167032"/>
            <a:ext cx="3063827" cy="427079"/>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defRPr/>
            </a:pPr>
            <a:r>
              <a:rPr sz="2200" b="1"/>
              <a:t>cf talk L. Jouve</a:t>
            </a:r>
            <a:endParaRPr sz="2200" b="1"/>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theme/_rels/theme1.xml.rels><?xml version="1.0" encoding="UTF-8" standalone="yes"?><Relationships xmlns="http://schemas.openxmlformats.org/package/2006/relationships"></Relationships>
</file>

<file path=ppt/theme/_rels/theme2.xml.rels><?xml version="1.0" encoding="UTF-8" standalone="yes"?><Relationships xmlns="http://schemas.openxmlformats.org/package/2006/relationships"></Relationships>
</file>

<file path=ppt/theme/theme1.xml><?xml version="1.0" encoding="utf-8"?>
<a:theme xmlns:a="http://schemas.openxmlformats.org/drawingml/2006/main" xmlns:r="http://schemas.openxmlformats.org/officeDocument/2006/relationships" xmlns:p="http://schemas.openxmlformats.org/presentationml/2006/main" name="Office Theme">
  <a:themeElements>
    <a:clrScheme name="New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Arial"/>
        <a:ea typeface="Arial"/>
        <a:cs typeface="Arial"/>
      </a:majorFont>
      <a:minorFont>
        <a:latin typeface="Arial"/>
        <a:ea typeface="Arial"/>
        <a:cs typeface="Arial"/>
      </a:minorFont>
    </a:fontScheme>
    <a:fmtScheme name="Office Them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heme>
</file>

<file path=ppt/theme/theme2.xml><?xml version="1.0" encoding="utf-8"?>
<a:theme xmlns:a="http://schemas.openxmlformats.org/drawingml/2006/main" xmlns:r="http://schemas.openxmlformats.org/officeDocument/2006/relationships" xmlns:p="http://schemas.openxmlformats.org/presentationml/2006/main" name="Office Theme">
  <a:themeElements>
    <a:clrScheme name="New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
      <a:majorFont>
        <a:latin typeface="Arial"/>
        <a:ea typeface="Arial"/>
        <a:cs typeface="Arial"/>
      </a:majorFont>
      <a:minorFont>
        <a:latin typeface="Arial"/>
        <a:ea typeface="Arial"/>
        <a:cs typeface="Arial"/>
      </a:minorFont>
    </a:fontScheme>
    <a:fmtScheme name="Office Them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heme>
</file>

<file path=docProps/app.xml><?xml version="1.0" encoding="utf-8"?>
<Properties xmlns="http://schemas.openxmlformats.org/officeDocument/2006/extended-properties" xmlns:vt="http://schemas.openxmlformats.org/officeDocument/2006/docPropsVTypes">
  <Template>Office Theme</Template>
  <TotalTime>0</TotalTime>
  <Words>0</Words>
  <Application>onlyoffice/7.4.1.36</Application>
  <DocSecurity>0</DocSecurity>
  <PresentationFormat>Widescreen</PresentationFormat>
  <Paragraphs>0</Paragraphs>
  <Slides>23</Slides>
  <Notes>23</Notes>
  <HiddenSlides>0</HiddenSlides>
  <MMClips>2</MMClips>
  <ScaleCrop>0</ScaleCrop>
  <HeadingPairs>
    <vt:vector size="4" baseType="variant">
      <vt:variant>
        <vt:lpstr>Theme</vt:lpstr>
      </vt:variant>
      <vt:variant>
        <vt:i4>1</vt:i4>
      </vt:variant>
      <vt:variant>
        <vt:lpstr>Slide Titles</vt:lpstr>
      </vt:variant>
      <vt:variant>
        <vt:i4>23</vt:i4>
      </vt:variant>
    </vt:vector>
  </HeadingPairs>
  <TitlesOfParts>
    <vt:vector size="24" baseType="lpstr">
      <vt:lpstr>Theme 1</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vector>
  </TitlesOfParts>
  <Manager/>
  <Company/>
  <LinksUpToDate>0</LinksUpToDate>
  <SharedDoc>0</SharedDoc>
  <HyperlinkBase/>
  <HyperlinksChanged>0</HyperlinksChanged>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dc:identifier/>
  <dc:language/>
  <cp:lastModifiedBy>Anonyme</cp:lastModifiedBy>
  <cp:revision>33</cp:revision>
  <dcterms:modified xsi:type="dcterms:W3CDTF">2024-01-08T23:34:28Z</dcterms:modified>
  <cp:category/>
  <cp:contentStatus/>
  <cp:version/>
</cp:coreProperties>
</file>